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71" r:id="rId8"/>
    <p:sldId id="259" r:id="rId9"/>
    <p:sldId id="260" r:id="rId10"/>
    <p:sldId id="261" r:id="rId11"/>
    <p:sldId id="279" r:id="rId12"/>
    <p:sldId id="272" r:id="rId13"/>
    <p:sldId id="262" r:id="rId14"/>
    <p:sldId id="281" r:id="rId15"/>
    <p:sldId id="280" r:id="rId16"/>
    <p:sldId id="273" r:id="rId17"/>
    <p:sldId id="275" r:id="rId18"/>
    <p:sldId id="274" r:id="rId19"/>
    <p:sldId id="276" r:id="rId20"/>
    <p:sldId id="278" r:id="rId21"/>
    <p:sldId id="263" r:id="rId22"/>
    <p:sldId id="264" r:id="rId23"/>
    <p:sldId id="265" r:id="rId24"/>
    <p:sldId id="266" r:id="rId25"/>
    <p:sldId id="267" r:id="rId26"/>
    <p:sldId id="268" r:id="rId27"/>
    <p:sldId id="269" r:id="rId28"/>
    <p:sldId id="27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78"/>
    <a:srgbClr val="FF0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D83EF-5FBA-B5EF-255B-3568FD30063F}" v="6034" dt="2026-09-08T13:17:30.2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47"/>
    <p:restoredTop sz="93827"/>
  </p:normalViewPr>
  <p:slideViewPr>
    <p:cSldViewPr snapToGrid="0">
      <p:cViewPr varScale="1">
        <p:scale>
          <a:sx n="107" d="100"/>
          <a:sy n="107"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stalbansdmat.sharepoint.com/sites/SEND/Shared%20Documents/General/SIR/Ursula%20Taylor%20DSMAT%20SEND%20Information%20Report%20%5bAuto-saved%5d_Doughnu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Areas of Need</c:v>
                </c:pt>
              </c:strCache>
            </c:strRef>
          </c:tx>
          <c:spPr>
            <a:solidFill>
              <a:srgbClr val="D86DCD"/>
            </a:solidFill>
            <a:ln>
              <a:solidFill>
                <a:srgbClr val="0070BF"/>
              </a:solidFill>
              <a:prstDash val="solid"/>
            </a:ln>
          </c:spPr>
          <c:dPt>
            <c:idx val="0"/>
            <c:bubble3D val="0"/>
            <c:spPr>
              <a:solidFill>
                <a:srgbClr val="D86DCD"/>
              </a:solidFill>
              <a:ln w="19050">
                <a:solidFill>
                  <a:srgbClr val="D86DCD"/>
                </a:solidFill>
                <a:prstDash val="solid"/>
              </a:ln>
              <a:effectLst/>
            </c:spPr>
            <c:extLst>
              <c:ext xmlns:c16="http://schemas.microsoft.com/office/drawing/2014/chart" uri="{C3380CC4-5D6E-409C-BE32-E72D297353CC}">
                <c16:uniqueId val="{00000001-6C90-49FB-A398-EDE14F1F1FA4}"/>
              </c:ext>
            </c:extLst>
          </c:dPt>
          <c:dPt>
            <c:idx val="1"/>
            <c:bubble3D val="0"/>
            <c:spPr>
              <a:solidFill>
                <a:srgbClr val="F1A983"/>
              </a:solidFill>
              <a:ln w="19050">
                <a:solidFill>
                  <a:srgbClr val="F1A983"/>
                </a:solidFill>
                <a:prstDash val="solid"/>
              </a:ln>
              <a:effectLst/>
            </c:spPr>
            <c:extLst>
              <c:ext xmlns:c16="http://schemas.microsoft.com/office/drawing/2014/chart" uri="{C3380CC4-5D6E-409C-BE32-E72D297353CC}">
                <c16:uniqueId val="{00000003-6C90-49FB-A398-EDE14F1F1FA4}"/>
              </c:ext>
            </c:extLst>
          </c:dPt>
          <c:dPt>
            <c:idx val="2"/>
            <c:bubble3D val="0"/>
            <c:spPr>
              <a:solidFill>
                <a:srgbClr val="45D65A"/>
              </a:solidFill>
              <a:ln w="19050">
                <a:solidFill>
                  <a:srgbClr val="45D65A"/>
                </a:solidFill>
                <a:prstDash val="solid"/>
              </a:ln>
              <a:effectLst/>
            </c:spPr>
            <c:extLst>
              <c:ext xmlns:c16="http://schemas.microsoft.com/office/drawing/2014/chart" uri="{C3380CC4-5D6E-409C-BE32-E72D297353CC}">
                <c16:uniqueId val="{00000005-6C90-49FB-A398-EDE14F1F1FA4}"/>
              </c:ext>
            </c:extLst>
          </c:dPt>
          <c:dPt>
            <c:idx val="3"/>
            <c:bubble3D val="0"/>
            <c:spPr>
              <a:solidFill>
                <a:srgbClr val="61CBF3"/>
              </a:solidFill>
              <a:ln w="19050">
                <a:solidFill>
                  <a:srgbClr val="61CBF3"/>
                </a:solidFill>
                <a:prstDash val="solid"/>
              </a:ln>
              <a:effectLst/>
            </c:spPr>
            <c:extLst>
              <c:ext xmlns:c16="http://schemas.microsoft.com/office/drawing/2014/chart" uri="{C3380CC4-5D6E-409C-BE32-E72D297353CC}">
                <c16:uniqueId val="{00000007-6C90-49FB-A398-EDE14F1F1FA4}"/>
              </c:ext>
            </c:extLst>
          </c:dPt>
          <c:cat>
            <c:strRef>
              <c:f>Sheet1!$A$2:$A$5</c:f>
              <c:strCache>
                <c:ptCount val="4"/>
                <c:pt idx="0">
                  <c:v>Cognition and Learning </c:v>
                </c:pt>
                <c:pt idx="1">
                  <c:v>Social, Emotional, Mental Health</c:v>
                </c:pt>
                <c:pt idx="2">
                  <c:v>Communication and Interaction </c:v>
                </c:pt>
                <c:pt idx="3">
                  <c:v>Physical and Sensory </c:v>
                </c:pt>
              </c:strCache>
            </c:strRef>
          </c:cat>
          <c:val>
            <c:numRef>
              <c:f>Sheet1!$B$2:$B$5</c:f>
              <c:numCache>
                <c:formatCode>General</c:formatCode>
                <c:ptCount val="4"/>
                <c:pt idx="0">
                  <c:v>37</c:v>
                </c:pt>
                <c:pt idx="1">
                  <c:v>7</c:v>
                </c:pt>
                <c:pt idx="2">
                  <c:v>13</c:v>
                </c:pt>
                <c:pt idx="3">
                  <c:v>1</c:v>
                </c:pt>
              </c:numCache>
            </c:numRef>
          </c:val>
          <c:extLst>
            <c:ext xmlns:c16="http://schemas.microsoft.com/office/drawing/2014/chart" uri="{C3380CC4-5D6E-409C-BE32-E72D297353CC}">
              <c16:uniqueId val="{00000000-2920-4B32-ABC8-B802EBF90167}"/>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5D50E-D610-E0CD-CCF6-7E9D6D59F12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29D08D0-1407-08A2-8F42-729655930D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E81C8BA-E791-E23D-0B35-CB12D7E8C6DF}"/>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5" name="Footer Placeholder 4">
            <a:extLst>
              <a:ext uri="{FF2B5EF4-FFF2-40B4-BE49-F238E27FC236}">
                <a16:creationId xmlns:a16="http://schemas.microsoft.com/office/drawing/2014/main" id="{99992F4D-F43D-A3F0-9F45-EA0586644B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E42EEC-648A-3498-9DF9-446183B7A720}"/>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3259718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76519-D077-6E2B-570E-E27D78113B8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19B05A3-6AF3-C87E-13EE-E65036C025D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DB6BF1B-AEA0-D69B-5711-0AD396C5CA27}"/>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5" name="Footer Placeholder 4">
            <a:extLst>
              <a:ext uri="{FF2B5EF4-FFF2-40B4-BE49-F238E27FC236}">
                <a16:creationId xmlns:a16="http://schemas.microsoft.com/office/drawing/2014/main" id="{EE087ACA-BDF4-6C69-1B8E-AD86FBDE4D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DE7CF4-E238-3709-56CD-14DBA4FC474A}"/>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3918700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126B-EAA6-3B36-3EB0-C27B356D671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1D92340-AEFF-E688-E8FC-6F50B4F070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83088CA-5FF0-E93C-F7B9-07F1E21D8B0C}"/>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5" name="Footer Placeholder 4">
            <a:extLst>
              <a:ext uri="{FF2B5EF4-FFF2-40B4-BE49-F238E27FC236}">
                <a16:creationId xmlns:a16="http://schemas.microsoft.com/office/drawing/2014/main" id="{0172B28F-A36E-4FE6-A8CE-C50E2061D1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FDDA41-DEDE-2443-11B7-BEFDFC430132}"/>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1062937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9C0CE-EB39-7FFC-1B1B-9ACB11E646D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0033E1-2EAF-CCB7-E608-3C3B5CD5A2E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CE7E548-427D-219B-1F4F-B4BE1EC43E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A83C531-CEDD-C444-EC5B-A845988A87F1}"/>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6" name="Footer Placeholder 5">
            <a:extLst>
              <a:ext uri="{FF2B5EF4-FFF2-40B4-BE49-F238E27FC236}">
                <a16:creationId xmlns:a16="http://schemas.microsoft.com/office/drawing/2014/main" id="{7B4A2C15-6C76-A1F9-8444-A245DB3031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84C65C-E17C-20CF-0AA4-C53E55C9384B}"/>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2369461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8585E-9023-733C-7FBA-83556BD6A2F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15DA68C-1956-2AE9-42E4-911B3AB45C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65C6E82-DFFA-FCBB-8F9F-76187220B68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BCDB92E-B95B-42D4-24BF-83021C90F1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C4A4ED9-E328-33C3-41F0-6A7F4DDE5BA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7F905A7-A3AF-F8BA-4957-E423B5FBD34A}"/>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8" name="Footer Placeholder 7">
            <a:extLst>
              <a:ext uri="{FF2B5EF4-FFF2-40B4-BE49-F238E27FC236}">
                <a16:creationId xmlns:a16="http://schemas.microsoft.com/office/drawing/2014/main" id="{0669DAD5-AF45-11BE-4703-0A4E52913E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6F58102-524B-92F5-C8B7-D280B3660192}"/>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1300259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665E-4CEF-54F1-8952-5ECB7D2868B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BA24B82-32A9-2E48-CEE2-B11311A06CFC}"/>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4" name="Footer Placeholder 3">
            <a:extLst>
              <a:ext uri="{FF2B5EF4-FFF2-40B4-BE49-F238E27FC236}">
                <a16:creationId xmlns:a16="http://schemas.microsoft.com/office/drawing/2014/main" id="{6F212C04-4287-A787-537D-F4312C0C6A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E972FE7-CB13-6B3B-7D69-A36513441031}"/>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242129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EA6D70-B346-3D37-D4EA-51EC8CC9EE04}"/>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3" name="Footer Placeholder 2">
            <a:extLst>
              <a:ext uri="{FF2B5EF4-FFF2-40B4-BE49-F238E27FC236}">
                <a16:creationId xmlns:a16="http://schemas.microsoft.com/office/drawing/2014/main" id="{EF2DADEE-369F-F016-2E34-B0783DD3CA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FFDF3F4-9C18-434D-4C5D-621BA8CDE2AF}"/>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25302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6724-C49A-EC79-800B-47A589CBD6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63FA2A6-6EA7-B15C-6FDD-0D5EF58F7D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CE2B72E-AF5D-D639-C4D6-7E6D4F1374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558397-5911-A1AC-4DDF-9F2D8300538C}"/>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6" name="Footer Placeholder 5">
            <a:extLst>
              <a:ext uri="{FF2B5EF4-FFF2-40B4-BE49-F238E27FC236}">
                <a16:creationId xmlns:a16="http://schemas.microsoft.com/office/drawing/2014/main" id="{AAE46EDA-F8A9-5323-18D3-7AE1F226E4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D1875A-C70C-280C-D63F-1927CEECD101}"/>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146824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0B4B-22C6-23E1-0248-6D33974DCF5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B01C2F7-F3CD-5198-E491-7975B864AD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AA60352-F459-CFE4-0C8C-88C6F4753C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B1A242-E4C9-A5EB-F852-DAF2EEB9E655}"/>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6" name="Footer Placeholder 5">
            <a:extLst>
              <a:ext uri="{FF2B5EF4-FFF2-40B4-BE49-F238E27FC236}">
                <a16:creationId xmlns:a16="http://schemas.microsoft.com/office/drawing/2014/main" id="{94F73A5D-7479-E5B3-C87C-E96D8E98F3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465771-6A75-427B-CCBF-C66CB5CC6720}"/>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1663677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54CE-3E8E-CF03-65BB-47554DA72BC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EF96226-85F6-C30E-587D-9054CC949D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CC23A63-17FF-3EA6-EDCF-4BD104375500}"/>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5" name="Footer Placeholder 4">
            <a:extLst>
              <a:ext uri="{FF2B5EF4-FFF2-40B4-BE49-F238E27FC236}">
                <a16:creationId xmlns:a16="http://schemas.microsoft.com/office/drawing/2014/main" id="{FFC4849D-807F-768B-993D-8BDC91066D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C412A5-588A-419C-87C3-E3D3001FF16E}"/>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1366216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BC1C50-22CF-DB33-A9E7-68733A346CF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5D30988-5A81-94A2-CF1D-1A9BBB7CEBA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012DB08-1E08-8B49-83FE-8207F05467AE}"/>
              </a:ext>
            </a:extLst>
          </p:cNvPr>
          <p:cNvSpPr>
            <a:spLocks noGrp="1"/>
          </p:cNvSpPr>
          <p:nvPr>
            <p:ph type="dt" sz="half" idx="10"/>
          </p:nvPr>
        </p:nvSpPr>
        <p:spPr/>
        <p:txBody>
          <a:bodyPr/>
          <a:lstStyle/>
          <a:p>
            <a:fld id="{7FE08E88-5DD3-004C-8988-337935C4B3A9}" type="datetimeFigureOut">
              <a:rPr lang="en-GB" smtClean="0"/>
              <a:t>08/09/2026</a:t>
            </a:fld>
            <a:endParaRPr lang="en-GB"/>
          </a:p>
        </p:txBody>
      </p:sp>
      <p:sp>
        <p:nvSpPr>
          <p:cNvPr id="5" name="Footer Placeholder 4">
            <a:extLst>
              <a:ext uri="{FF2B5EF4-FFF2-40B4-BE49-F238E27FC236}">
                <a16:creationId xmlns:a16="http://schemas.microsoft.com/office/drawing/2014/main" id="{3E027C3A-17CD-F289-B632-A9221ABAB0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ED304F-D087-4D16-EEB3-B80A6CA92E28}"/>
              </a:ext>
            </a:extLst>
          </p:cNvPr>
          <p:cNvSpPr>
            <a:spLocks noGrp="1"/>
          </p:cNvSpPr>
          <p:nvPr>
            <p:ph type="sldNum" sz="quarter" idx="12"/>
          </p:nvPr>
        </p:nvSpPr>
        <p:spPr/>
        <p:txBody>
          <a:bodyPr/>
          <a:lstStyle/>
          <a:p>
            <a:fld id="{1FFCE6E7-E74C-2A49-8CF2-C763B08D8A37}" type="slidenum">
              <a:rPr lang="en-GB" smtClean="0"/>
              <a:t>‹#›</a:t>
            </a:fld>
            <a:endParaRPr lang="en-GB"/>
          </a:p>
        </p:txBody>
      </p:sp>
    </p:spTree>
    <p:extLst>
      <p:ext uri="{BB962C8B-B14F-4D97-AF65-F5344CB8AC3E}">
        <p14:creationId xmlns:p14="http://schemas.microsoft.com/office/powerpoint/2010/main" val="122654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5FFFAF-E186-5624-FAF5-1EF629736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5A2DB1B-E906-D841-ED3E-AAEB42DB65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679B37E-1928-4020-D90C-654AEA62BB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E08E88-5DD3-004C-8988-337935C4B3A9}" type="datetimeFigureOut">
              <a:rPr lang="en-GB" smtClean="0"/>
              <a:t>08/09/2026</a:t>
            </a:fld>
            <a:endParaRPr lang="en-GB"/>
          </a:p>
        </p:txBody>
      </p:sp>
      <p:sp>
        <p:nvSpPr>
          <p:cNvPr id="5" name="Footer Placeholder 4">
            <a:extLst>
              <a:ext uri="{FF2B5EF4-FFF2-40B4-BE49-F238E27FC236}">
                <a16:creationId xmlns:a16="http://schemas.microsoft.com/office/drawing/2014/main" id="{817F0948-115E-7082-B7BC-ED7A6784E5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C44F82E-7660-F63C-8F08-E362F4009A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FCE6E7-E74C-2A49-8CF2-C763B08D8A37}" type="slidenum">
              <a:rPr lang="en-GB" smtClean="0"/>
              <a:t>‹#›</a:t>
            </a:fld>
            <a:endParaRPr lang="en-GB"/>
          </a:p>
        </p:txBody>
      </p:sp>
    </p:spTree>
    <p:extLst>
      <p:ext uri="{BB962C8B-B14F-4D97-AF65-F5344CB8AC3E}">
        <p14:creationId xmlns:p14="http://schemas.microsoft.com/office/powerpoint/2010/main" val="1597570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8.xml"/><Relationship Id="rId18" Type="http://schemas.openxmlformats.org/officeDocument/2006/relationships/slide" Target="slide23.xml"/><Relationship Id="rId3" Type="http://schemas.openxmlformats.org/officeDocument/2006/relationships/slide" Target="slide5.xml"/><Relationship Id="rId7" Type="http://schemas.openxmlformats.org/officeDocument/2006/relationships/slide" Target="slide10.xml"/><Relationship Id="rId12" Type="http://schemas.openxmlformats.org/officeDocument/2006/relationships/slide" Target="slide17.xml"/><Relationship Id="rId17" Type="http://schemas.openxmlformats.org/officeDocument/2006/relationships/slide" Target="slide22.xml"/><Relationship Id="rId2" Type="http://schemas.openxmlformats.org/officeDocument/2006/relationships/slide" Target="slide3.xml"/><Relationship Id="rId16" Type="http://schemas.openxmlformats.org/officeDocument/2006/relationships/slide" Target="slide21.xml"/><Relationship Id="rId20" Type="http://schemas.openxmlformats.org/officeDocument/2006/relationships/slide" Target="slide25.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slide" Target="slide16.xml"/><Relationship Id="rId5" Type="http://schemas.openxmlformats.org/officeDocument/2006/relationships/slide" Target="slide7.xml"/><Relationship Id="rId15" Type="http://schemas.openxmlformats.org/officeDocument/2006/relationships/slide" Target="slide20.xml"/><Relationship Id="rId10" Type="http://schemas.openxmlformats.org/officeDocument/2006/relationships/slide" Target="slide15.xml"/><Relationship Id="rId19" Type="http://schemas.openxmlformats.org/officeDocument/2006/relationships/slide" Target="slide24.xml"/><Relationship Id="rId4" Type="http://schemas.openxmlformats.org/officeDocument/2006/relationships/slide" Target="slide6.xml"/><Relationship Id="rId9" Type="http://schemas.openxmlformats.org/officeDocument/2006/relationships/slide" Target="slide14.xml"/><Relationship Id="rId14" Type="http://schemas.openxmlformats.org/officeDocument/2006/relationships/slide" Target="slide19.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office@ursulataylor.bedssch.co.uk" TargetMode="External"/><Relationship Id="rId2" Type="http://schemas.openxmlformats.org/officeDocument/2006/relationships/hyperlink" Target="mailto:senco@ursulataylor.bedssch.co.uk"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mailto:Sendiass@bedford.gov.uk"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6F6425-D686-5BF2-1D3F-8347943B3CA4}"/>
              </a:ext>
            </a:extLst>
          </p:cNvPr>
          <p:cNvSpPr>
            <a:spLocks noGrp="1"/>
          </p:cNvSpPr>
          <p:nvPr>
            <p:ph type="ctrTitle"/>
          </p:nvPr>
        </p:nvSpPr>
        <p:spPr>
          <a:xfrm>
            <a:off x="6194716" y="739978"/>
            <a:ext cx="5334930" cy="3004145"/>
          </a:xfrm>
        </p:spPr>
        <p:txBody>
          <a:bodyPr>
            <a:normAutofit/>
          </a:bodyPr>
          <a:lstStyle/>
          <a:p>
            <a:r>
              <a:rPr lang="en-GB" dirty="0">
                <a:latin typeface="Calibri"/>
                <a:ea typeface="Calibri"/>
                <a:cs typeface="Calibri"/>
              </a:rPr>
              <a:t>SEND Information Report</a:t>
            </a:r>
          </a:p>
        </p:txBody>
      </p:sp>
      <p:sp>
        <p:nvSpPr>
          <p:cNvPr id="3" name="Subtitle 2">
            <a:extLst>
              <a:ext uri="{FF2B5EF4-FFF2-40B4-BE49-F238E27FC236}">
                <a16:creationId xmlns:a16="http://schemas.microsoft.com/office/drawing/2014/main" id="{32A4FC00-237C-8411-FC24-AE3D08F8DB91}"/>
              </a:ext>
            </a:extLst>
          </p:cNvPr>
          <p:cNvSpPr>
            <a:spLocks noGrp="1"/>
          </p:cNvSpPr>
          <p:nvPr>
            <p:ph type="subTitle" idx="1"/>
          </p:nvPr>
        </p:nvSpPr>
        <p:spPr>
          <a:xfrm>
            <a:off x="6194715" y="3836197"/>
            <a:ext cx="5334931" cy="2189214"/>
          </a:xfrm>
        </p:spPr>
        <p:txBody>
          <a:bodyPr vert="horz" lIns="91440" tIns="45720" rIns="91440" bIns="45720" rtlCol="0" anchor="t">
            <a:normAutofit/>
          </a:bodyPr>
          <a:lstStyle/>
          <a:p>
            <a:r>
              <a:rPr lang="en-GB" dirty="0">
                <a:latin typeface="Calibri"/>
                <a:ea typeface="Calibri"/>
                <a:cs typeface="Calibri"/>
              </a:rPr>
              <a:t>Published on: September 2026</a:t>
            </a:r>
            <a:endParaRPr lang="en-GB">
              <a:latin typeface="Calibri" panose="020F0502020204030204" pitchFamily="34" charset="0"/>
              <a:ea typeface="Calibri"/>
              <a:cs typeface="Calibri" panose="020F0502020204030204" pitchFamily="34" charset="0"/>
            </a:endParaRPr>
          </a:p>
          <a:p>
            <a:r>
              <a:rPr lang="en-GB" dirty="0">
                <a:latin typeface="Calibri"/>
                <a:ea typeface="Calibri"/>
                <a:cs typeface="Calibri"/>
              </a:rPr>
              <a:t>(This report outlines SEND provision and outcomes for the academic year 2026/2027)</a:t>
            </a:r>
          </a:p>
          <a:p>
            <a:r>
              <a:rPr lang="en-GB" dirty="0">
                <a:latin typeface="Calibri"/>
                <a:ea typeface="Calibri"/>
                <a:cs typeface="Calibri"/>
              </a:rPr>
              <a:t>To be reviewed: September 2027</a:t>
            </a:r>
            <a:endParaRPr lang="en-GB">
              <a:latin typeface="Calibri" panose="020F0502020204030204" pitchFamily="34" charset="0"/>
              <a:ea typeface="Calibri"/>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sp>
        <p:nvSpPr>
          <p:cNvPr id="28" name="Freeform: Shape 27">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3" descr="Ursula Taylor CE Academy - Diocese of St Albans Multi-Academy Trust ...">
            <a:extLst>
              <a:ext uri="{FF2B5EF4-FFF2-40B4-BE49-F238E27FC236}">
                <a16:creationId xmlns:a16="http://schemas.microsoft.com/office/drawing/2014/main" id="{DDEC16BA-7C3B-7AE7-49A4-9589C12F84AE}"/>
              </a:ext>
            </a:extLst>
          </p:cNvPr>
          <p:cNvPicPr>
            <a:picLocks noChangeAspect="1"/>
          </p:cNvPicPr>
          <p:nvPr/>
        </p:nvPicPr>
        <p:blipFill>
          <a:blip r:embed="rId2"/>
          <a:srcRect l="-1563" t="-179" r="241" b="12048"/>
          <a:stretch>
            <a:fillRect/>
          </a:stretch>
        </p:blipFill>
        <p:spPr>
          <a:xfrm>
            <a:off x="-111273" y="739339"/>
            <a:ext cx="5846499" cy="512591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38" name="Freeform: Shape 37">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236689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9C2F7C-EA3C-390D-97E5-7B969F485F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2879F9-70FD-6E4E-7759-1A625C841A74}"/>
              </a:ext>
            </a:extLst>
          </p:cNvPr>
          <p:cNvSpPr>
            <a:spLocks noGrp="1"/>
          </p:cNvSpPr>
          <p:nvPr>
            <p:ph type="title"/>
          </p:nvPr>
        </p:nvSpPr>
        <p:spPr/>
        <p:txBody>
          <a:bodyPr>
            <a:normAutofit/>
          </a:bodyPr>
          <a:lstStyle/>
          <a:p>
            <a:r>
              <a:rPr lang="en-GB" sz="3200" b="1" dirty="0">
                <a:solidFill>
                  <a:schemeClr val="bg1"/>
                </a:solidFill>
                <a:latin typeface="Calibri" panose="020F0502020204030204" pitchFamily="34" charset="0"/>
                <a:cs typeface="Calibri" panose="020F0502020204030204" pitchFamily="34" charset="0"/>
              </a:rPr>
              <a:t>Contents</a:t>
            </a:r>
          </a:p>
        </p:txBody>
      </p:sp>
      <p:graphicFrame>
        <p:nvGraphicFramePr>
          <p:cNvPr id="2" name="Table 1">
            <a:extLst>
              <a:ext uri="{FF2B5EF4-FFF2-40B4-BE49-F238E27FC236}">
                <a16:creationId xmlns:a16="http://schemas.microsoft.com/office/drawing/2014/main" id="{018F767E-5C9A-9AF2-49BE-9BA83BD1CFB2}"/>
              </a:ext>
            </a:extLst>
          </p:cNvPr>
          <p:cNvGraphicFramePr>
            <a:graphicFrameLocks noGrp="1"/>
          </p:cNvGraphicFramePr>
          <p:nvPr>
            <p:extLst>
              <p:ext uri="{D42A27DB-BD31-4B8C-83A1-F6EECF244321}">
                <p14:modId xmlns:p14="http://schemas.microsoft.com/office/powerpoint/2010/main" val="2341879351"/>
              </p:ext>
            </p:extLst>
          </p:nvPr>
        </p:nvGraphicFramePr>
        <p:xfrm>
          <a:off x="504264" y="358588"/>
          <a:ext cx="11187340" cy="6146474"/>
        </p:xfrm>
        <a:graphic>
          <a:graphicData uri="http://schemas.openxmlformats.org/drawingml/2006/table">
            <a:tbl>
              <a:tblPr firstRow="1" bandRow="1">
                <a:tableStyleId>{16D9F66E-5EB9-4882-86FB-DCBF35E3C3E4}</a:tableStyleId>
              </a:tblPr>
              <a:tblGrid>
                <a:gridCol w="385070">
                  <a:extLst>
                    <a:ext uri="{9D8B030D-6E8A-4147-A177-3AD203B41FA5}">
                      <a16:colId xmlns:a16="http://schemas.microsoft.com/office/drawing/2014/main" val="3377195943"/>
                    </a:ext>
                  </a:extLst>
                </a:gridCol>
                <a:gridCol w="5208600">
                  <a:extLst>
                    <a:ext uri="{9D8B030D-6E8A-4147-A177-3AD203B41FA5}">
                      <a16:colId xmlns:a16="http://schemas.microsoft.com/office/drawing/2014/main" val="3872182232"/>
                    </a:ext>
                  </a:extLst>
                </a:gridCol>
                <a:gridCol w="385070">
                  <a:extLst>
                    <a:ext uri="{9D8B030D-6E8A-4147-A177-3AD203B41FA5}">
                      <a16:colId xmlns:a16="http://schemas.microsoft.com/office/drawing/2014/main" val="448333862"/>
                    </a:ext>
                  </a:extLst>
                </a:gridCol>
                <a:gridCol w="5208600">
                  <a:extLst>
                    <a:ext uri="{9D8B030D-6E8A-4147-A177-3AD203B41FA5}">
                      <a16:colId xmlns:a16="http://schemas.microsoft.com/office/drawing/2014/main" val="3099558876"/>
                    </a:ext>
                  </a:extLst>
                </a:gridCol>
              </a:tblGrid>
              <a:tr h="524219">
                <a:tc>
                  <a:txBody>
                    <a:bodyPr/>
                    <a:lstStyle/>
                    <a:p>
                      <a:r>
                        <a:rPr lang="en-GB" sz="1100" b="0" dirty="0">
                          <a:latin typeface="Calibri" panose="020F0502020204030204" pitchFamily="34" charset="0"/>
                          <a:cs typeface="Calibri" panose="020F0502020204030204" pitchFamily="34" charset="0"/>
                        </a:rPr>
                        <a:t>1.</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2" action="ppaction://hlinksldjump"/>
                        </a:rPr>
                        <a:t>The different kinds of needs we are proud to support at our school</a:t>
                      </a:r>
                      <a:r>
                        <a:rPr lang="en-US" sz="1100" b="0" i="0" dirty="0">
                          <a:solidFill>
                            <a:srgbClr val="000000"/>
                          </a:solidFill>
                          <a:effectLst/>
                          <a:latin typeface="Calibri" panose="020F0502020204030204" pitchFamily="34" charset="0"/>
                          <a:cs typeface="Calibri" panose="020F0502020204030204" pitchFamily="34" charset="0"/>
                          <a:hlinkClick r:id="rId2"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dirty="0">
                          <a:latin typeface="Calibri" panose="020F0502020204030204" pitchFamily="34" charset="0"/>
                          <a:cs typeface="Calibri" panose="020F0502020204030204" pitchFamily="34" charset="0"/>
                        </a:rPr>
                        <a:t>2.</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3" action="ppaction://hlinksldjump"/>
                        </a:rPr>
                        <a:t>Who you can talk to about support for children with additional needs</a:t>
                      </a:r>
                      <a:r>
                        <a:rPr lang="en-US" sz="1100" b="0" i="0" dirty="0">
                          <a:solidFill>
                            <a:srgbClr val="000000"/>
                          </a:solidFill>
                          <a:effectLst/>
                          <a:latin typeface="Calibri" panose="020F0502020204030204" pitchFamily="34" charset="0"/>
                          <a:cs typeface="Calibri" panose="020F0502020204030204" pitchFamily="34" charset="0"/>
                          <a:hlinkClick r:id="rId3"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3388644461"/>
                  </a:ext>
                </a:extLst>
              </a:tr>
              <a:tr h="720802">
                <a:tc>
                  <a:txBody>
                    <a:bodyPr/>
                    <a:lstStyle/>
                    <a:p>
                      <a:r>
                        <a:rPr lang="en-GB" sz="1100" b="0" dirty="0">
                          <a:latin typeface="Calibri" panose="020F0502020204030204" pitchFamily="34" charset="0"/>
                          <a:cs typeface="Calibri" panose="020F0502020204030204" pitchFamily="34" charset="0"/>
                        </a:rPr>
                        <a:t>3.</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4" action="ppaction://hlinksldjump"/>
                        </a:rPr>
                        <a:t>The skills and training of our staff, and how we bring in extra expert help when needed</a:t>
                      </a:r>
                      <a:r>
                        <a:rPr lang="en-US" sz="1100" b="0" i="0" dirty="0">
                          <a:solidFill>
                            <a:srgbClr val="000000"/>
                          </a:solidFill>
                          <a:effectLst/>
                          <a:latin typeface="Calibri" panose="020F0502020204030204" pitchFamily="34" charset="0"/>
                          <a:cs typeface="Calibri" panose="020F0502020204030204" pitchFamily="34" charset="0"/>
                          <a:hlinkClick r:id="rId4"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dirty="0">
                          <a:latin typeface="Calibri" panose="020F0502020204030204" pitchFamily="34" charset="0"/>
                          <a:cs typeface="Calibri" panose="020F0502020204030204" pitchFamily="34" charset="0"/>
                        </a:rPr>
                        <a:t>4.</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5" action="ppaction://hlinksldjump"/>
                        </a:rPr>
                        <a:t>How we notice and understand when a child may need extra support</a:t>
                      </a:r>
                      <a:r>
                        <a:rPr lang="en-US" sz="1100" b="0" i="0" dirty="0">
                          <a:solidFill>
                            <a:srgbClr val="000000"/>
                          </a:solidFill>
                          <a:effectLst/>
                          <a:latin typeface="Calibri" panose="020F0502020204030204" pitchFamily="34" charset="0"/>
                          <a:cs typeface="Calibri" panose="020F0502020204030204" pitchFamily="34" charset="0"/>
                          <a:hlinkClick r:id="rId5"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3388226904"/>
                  </a:ext>
                </a:extLst>
              </a:tr>
              <a:tr h="2214828">
                <a:tc>
                  <a:txBody>
                    <a:bodyPr/>
                    <a:lstStyle/>
                    <a:p>
                      <a:r>
                        <a:rPr lang="en-GB" sz="1100" b="0" dirty="0">
                          <a:latin typeface="Calibri" panose="020F0502020204030204" pitchFamily="34" charset="0"/>
                          <a:cs typeface="Calibri" panose="020F0502020204030204" pitchFamily="34" charset="0"/>
                        </a:rPr>
                        <a:t>5.</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chemeClr val="dk1"/>
                          </a:solidFill>
                          <a:effectLst/>
                          <a:latin typeface="Calibri" panose="020F0502020204030204" pitchFamily="34" charset="0"/>
                          <a:ea typeface="+mn-ea"/>
                          <a:cs typeface="Calibri" panose="020F0502020204030204" pitchFamily="34" charset="0"/>
                        </a:rPr>
                        <a:t>How we help children to learn, grow and thrive with the right support</a:t>
                      </a:r>
                      <a:endParaRPr lang="en-GB" sz="1100" b="0" i="0" u="none" strike="noStrike" dirty="0">
                        <a:solidFill>
                          <a:srgbClr val="000000"/>
                        </a:solidFill>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6" action="ppaction://hlinksldjump"/>
                        </a:rPr>
                        <a:t>5a . How we check that support is making a difference</a:t>
                      </a:r>
                      <a:r>
                        <a:rPr lang="en-US" sz="1100" b="0" i="0" dirty="0">
                          <a:solidFill>
                            <a:srgbClr val="000000"/>
                          </a:solidFill>
                          <a:effectLst/>
                          <a:latin typeface="Calibri" panose="020F0502020204030204" pitchFamily="34" charset="0"/>
                          <a:cs typeface="Calibri" panose="020F0502020204030204" pitchFamily="34" charset="0"/>
                          <a:hlinkClick r:id="rId6"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indent="0" algn="l" rtl="0" fontAlgn="base">
                        <a:buNone/>
                      </a:pPr>
                      <a:r>
                        <a:rPr lang="en-GB" sz="1100" b="0" i="0" u="none" strike="noStrike" dirty="0">
                          <a:solidFill>
                            <a:srgbClr val="000000"/>
                          </a:solidFill>
                          <a:effectLst/>
                          <a:latin typeface="Calibri" panose="020F0502020204030204" pitchFamily="34" charset="0"/>
                          <a:cs typeface="Calibri" panose="020F0502020204030204" pitchFamily="34" charset="0"/>
                          <a:hlinkClick r:id="rId7" action="ppaction://hlinksldjump"/>
                        </a:rPr>
                        <a:t>5b. How we celebrate and track children’s progress</a:t>
                      </a:r>
                      <a:r>
                        <a:rPr lang="en-US" sz="1100" b="0" i="0" dirty="0">
                          <a:solidFill>
                            <a:srgbClr val="000000"/>
                          </a:solidFill>
                          <a:effectLst/>
                          <a:latin typeface="Calibri" panose="020F0502020204030204" pitchFamily="34" charset="0"/>
                          <a:cs typeface="Calibri" panose="020F0502020204030204" pitchFamily="34" charset="0"/>
                          <a:hlinkClick r:id="rId7"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indent="0" algn="l" rtl="0" fontAlgn="base">
                        <a:buNone/>
                      </a:pPr>
                      <a:r>
                        <a:rPr lang="en-GB" sz="1100" b="0" i="0" u="none" strike="noStrike" dirty="0">
                          <a:solidFill>
                            <a:srgbClr val="000000"/>
                          </a:solidFill>
                          <a:effectLst/>
                          <a:latin typeface="Calibri" panose="020F0502020204030204" pitchFamily="34" charset="0"/>
                          <a:cs typeface="Calibri" panose="020F0502020204030204" pitchFamily="34" charset="0"/>
                          <a:hlinkClick r:id="rId8" action="ppaction://hlinksldjump"/>
                        </a:rPr>
                        <a:t>5c. Our positive approach to teaching and learning</a:t>
                      </a:r>
                      <a:r>
                        <a:rPr lang="en-US" sz="1100" b="0" i="0" dirty="0">
                          <a:solidFill>
                            <a:srgbClr val="000000"/>
                          </a:solidFill>
                          <a:effectLst/>
                          <a:latin typeface="Calibri" panose="020F0502020204030204" pitchFamily="34" charset="0"/>
                          <a:cs typeface="Calibri" panose="020F0502020204030204" pitchFamily="34" charset="0"/>
                          <a:hlinkClick r:id="rId8"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indent="0" algn="l" rtl="0" fontAlgn="base">
                        <a:buNone/>
                      </a:pPr>
                      <a:r>
                        <a:rPr lang="en-GB" sz="1100" b="0" i="0" u="none" strike="noStrike" dirty="0">
                          <a:solidFill>
                            <a:srgbClr val="000000"/>
                          </a:solidFill>
                          <a:effectLst/>
                          <a:latin typeface="Calibri" panose="020F0502020204030204" pitchFamily="34" charset="0"/>
                          <a:cs typeface="Calibri" panose="020F0502020204030204" pitchFamily="34" charset="0"/>
                          <a:hlinkClick r:id="rId9" action="ppaction://hlinksldjump"/>
                        </a:rPr>
                        <a:t>5d. How we adapt lessons and classrooms to help every child succeed</a:t>
                      </a:r>
                      <a:r>
                        <a:rPr lang="en-US" sz="1100" b="0" i="0" dirty="0">
                          <a:solidFill>
                            <a:srgbClr val="000000"/>
                          </a:solidFill>
                          <a:effectLst/>
                          <a:latin typeface="Calibri" panose="020F0502020204030204" pitchFamily="34" charset="0"/>
                          <a:cs typeface="Calibri" panose="020F0502020204030204" pitchFamily="34" charset="0"/>
                          <a:hlinkClick r:id="rId9"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indent="0" algn="l" rtl="0" fontAlgn="base">
                        <a:buNone/>
                      </a:pPr>
                      <a:r>
                        <a:rPr lang="en-GB" sz="1100" b="0" i="0" u="none" strike="noStrike" dirty="0">
                          <a:solidFill>
                            <a:srgbClr val="000000"/>
                          </a:solidFill>
                          <a:effectLst/>
                          <a:latin typeface="Calibri" panose="020F0502020204030204" pitchFamily="34" charset="0"/>
                          <a:cs typeface="Calibri" panose="020F0502020204030204" pitchFamily="34" charset="0"/>
                          <a:hlinkClick r:id="rId10" action="ppaction://hlinksldjump"/>
                        </a:rPr>
                        <a:t>5e. Extra help that can be offered when it’s needed</a:t>
                      </a:r>
                      <a:r>
                        <a:rPr lang="en-US" sz="1100" b="0" i="0" dirty="0">
                          <a:solidFill>
                            <a:srgbClr val="000000"/>
                          </a:solidFill>
                          <a:effectLst/>
                          <a:latin typeface="Calibri" panose="020F0502020204030204" pitchFamily="34" charset="0"/>
                          <a:cs typeface="Calibri" panose="020F0502020204030204" pitchFamily="34" charset="0"/>
                          <a:hlinkClick r:id="rId10"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indent="0" algn="l" rtl="0" fontAlgn="base">
                        <a:buNone/>
                      </a:pPr>
                      <a:r>
                        <a:rPr lang="en-GB" sz="1100" b="0" i="0" u="none" strike="noStrike" dirty="0">
                          <a:solidFill>
                            <a:srgbClr val="000000"/>
                          </a:solidFill>
                          <a:effectLst/>
                          <a:latin typeface="Calibri" panose="020F0502020204030204" pitchFamily="34" charset="0"/>
                          <a:cs typeface="Calibri" panose="020F0502020204030204" pitchFamily="34" charset="0"/>
                          <a:hlinkClick r:id="rId11" action="ppaction://hlinksldjump"/>
                        </a:rPr>
                        <a:t>5f. How all children are included in every part of school life</a:t>
                      </a:r>
                      <a:r>
                        <a:rPr lang="en-US" sz="1100" b="0" i="0" dirty="0">
                          <a:solidFill>
                            <a:srgbClr val="000000"/>
                          </a:solidFill>
                          <a:effectLst/>
                          <a:latin typeface="Calibri" panose="020F0502020204030204" pitchFamily="34" charset="0"/>
                          <a:cs typeface="Calibri" panose="020F0502020204030204" pitchFamily="34" charset="0"/>
                          <a:hlinkClick r:id="rId11"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indent="0" algn="l" rtl="0" fontAlgn="base">
                        <a:buNone/>
                      </a:pPr>
                      <a:r>
                        <a:rPr lang="en-GB" sz="1100" b="0" i="0" u="none" strike="noStrike" dirty="0">
                          <a:solidFill>
                            <a:srgbClr val="000000"/>
                          </a:solidFill>
                          <a:effectLst/>
                          <a:latin typeface="Calibri" panose="020F0502020204030204" pitchFamily="34" charset="0"/>
                          <a:cs typeface="Calibri" panose="020F0502020204030204" pitchFamily="34" charset="0"/>
                          <a:hlinkClick r:id="rId12" action="ppaction://hlinksldjump"/>
                        </a:rPr>
                        <a:t>5g Support for children’s wellbeing, confidence and friendships</a:t>
                      </a:r>
                      <a:r>
                        <a:rPr lang="en-US" sz="1100" b="0" i="0" dirty="0">
                          <a:solidFill>
                            <a:srgbClr val="000000"/>
                          </a:solidFill>
                          <a:effectLst/>
                          <a:latin typeface="Calibri" panose="020F0502020204030204" pitchFamily="34" charset="0"/>
                          <a:cs typeface="Calibri" panose="020F0502020204030204" pitchFamily="34" charset="0"/>
                          <a:hlinkClick r:id="rId12"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dirty="0">
                          <a:latin typeface="Calibri" panose="020F0502020204030204" pitchFamily="34" charset="0"/>
                          <a:cs typeface="Calibri" panose="020F0502020204030204" pitchFamily="34" charset="0"/>
                        </a:rPr>
                        <a:t>6.</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13" action="ppaction://hlinksldjump"/>
                        </a:rPr>
                        <a:t>How we make sure the right equipment and facilities are available for children</a:t>
                      </a:r>
                      <a:r>
                        <a:rPr lang="en-GB" sz="1100" b="0" i="0" dirty="0">
                          <a:solidFill>
                            <a:srgbClr val="000000"/>
                          </a:solidFill>
                          <a:effectLst/>
                          <a:latin typeface="Calibri" panose="020F0502020204030204" pitchFamily="34" charset="0"/>
                          <a:cs typeface="Calibri" panose="020F0502020204030204" pitchFamily="34" charset="0"/>
                          <a:hlinkClick r:id="rId13" action="ppaction://hlinksldjump"/>
                        </a:rPr>
                        <a:t>​</a:t>
                      </a:r>
                      <a:endParaRPr lang="en-GB"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2642703906"/>
                  </a:ext>
                </a:extLst>
              </a:tr>
              <a:tr h="720802">
                <a:tc>
                  <a:txBody>
                    <a:bodyPr/>
                    <a:lstStyle/>
                    <a:p>
                      <a:r>
                        <a:rPr lang="en-GB" sz="1100" b="0" dirty="0">
                          <a:latin typeface="Calibri" panose="020F0502020204030204" pitchFamily="34" charset="0"/>
                          <a:cs typeface="Calibri" panose="020F0502020204030204" pitchFamily="34" charset="0"/>
                        </a:rPr>
                        <a:t>7.</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14" action="ppaction://hlinksldjump"/>
                        </a:rPr>
                        <a:t>How we work together with parents and carers to support every child’s journey</a:t>
                      </a:r>
                      <a:r>
                        <a:rPr lang="en-US" sz="1100" b="0" i="0" dirty="0">
                          <a:solidFill>
                            <a:srgbClr val="000000"/>
                          </a:solidFill>
                          <a:effectLst/>
                          <a:latin typeface="Calibri" panose="020F0502020204030204" pitchFamily="34" charset="0"/>
                          <a:cs typeface="Calibri" panose="020F0502020204030204" pitchFamily="34" charset="0"/>
                          <a:hlinkClick r:id="rId14"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dirty="0">
                          <a:latin typeface="Calibri" panose="020F0502020204030204" pitchFamily="34" charset="0"/>
                          <a:cs typeface="Calibri" panose="020F0502020204030204" pitchFamily="34" charset="0"/>
                        </a:rPr>
                        <a:t>8.</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15" action="ppaction://hlinksldjump"/>
                        </a:rPr>
                        <a:t>How we listen to children and young people and involve them in decisions about their learning</a:t>
                      </a:r>
                      <a:r>
                        <a:rPr lang="en-US" sz="1100" b="0" i="0" dirty="0">
                          <a:solidFill>
                            <a:srgbClr val="000000"/>
                          </a:solidFill>
                          <a:effectLst/>
                          <a:latin typeface="Calibri" panose="020F0502020204030204" pitchFamily="34" charset="0"/>
                          <a:cs typeface="Calibri" panose="020F0502020204030204" pitchFamily="34" charset="0"/>
                          <a:hlinkClick r:id="rId15"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1714451035"/>
                  </a:ext>
                </a:extLst>
              </a:tr>
              <a:tr h="720802">
                <a:tc>
                  <a:txBody>
                    <a:bodyPr/>
                    <a:lstStyle/>
                    <a:p>
                      <a:r>
                        <a:rPr lang="en-GB" sz="1100" b="0" dirty="0">
                          <a:latin typeface="Calibri" panose="020F0502020204030204" pitchFamily="34" charset="0"/>
                          <a:cs typeface="Calibri" panose="020F0502020204030204" pitchFamily="34" charset="0"/>
                        </a:rPr>
                        <a:t>9.</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16" action="ppaction://hlinksldjump"/>
                        </a:rPr>
                        <a:t>How parents and carers can share concerns and know they will be listened to</a:t>
                      </a:r>
                      <a:r>
                        <a:rPr lang="en-US" sz="1100" b="0" i="0" dirty="0">
                          <a:solidFill>
                            <a:srgbClr val="000000"/>
                          </a:solidFill>
                          <a:effectLst/>
                          <a:latin typeface="Calibri" panose="020F0502020204030204" pitchFamily="34" charset="0"/>
                          <a:cs typeface="Calibri" panose="020F0502020204030204" pitchFamily="34" charset="0"/>
                          <a:hlinkClick r:id="rId16"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dirty="0">
                          <a:latin typeface="Calibri" panose="020F0502020204030204" pitchFamily="34" charset="0"/>
                          <a:cs typeface="Calibri" panose="020F0502020204030204" pitchFamily="34" charset="0"/>
                        </a:rPr>
                        <a:t>10.</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i="0" u="none" strike="noStrike" dirty="0">
                          <a:solidFill>
                            <a:srgbClr val="000000"/>
                          </a:solidFill>
                          <a:effectLst/>
                          <a:latin typeface="Calibri" panose="020F0502020204030204" pitchFamily="34" charset="0"/>
                          <a:cs typeface="Calibri" panose="020F0502020204030204" pitchFamily="34" charset="0"/>
                          <a:hlinkClick r:id="rId17" action="ppaction://hlinksldjump"/>
                        </a:rPr>
                        <a:t>How we work closely with other services and organisations to support children and families</a:t>
                      </a:r>
                      <a:r>
                        <a:rPr lang="en-US" sz="1100" b="0" i="0" dirty="0">
                          <a:solidFill>
                            <a:srgbClr val="000000"/>
                          </a:solidFill>
                          <a:effectLst/>
                          <a:latin typeface="Calibri" panose="020F0502020204030204" pitchFamily="34" charset="0"/>
                          <a:cs typeface="Calibri" panose="020F0502020204030204" pitchFamily="34" charset="0"/>
                          <a:hlinkClick r:id="rId17"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2345612122"/>
                  </a:ext>
                </a:extLst>
              </a:tr>
              <a:tr h="524219">
                <a:tc>
                  <a:txBody>
                    <a:bodyPr/>
                    <a:lstStyle/>
                    <a:p>
                      <a:r>
                        <a:rPr lang="en-GB" sz="1100" b="0" dirty="0">
                          <a:latin typeface="Calibri" panose="020F0502020204030204" pitchFamily="34" charset="0"/>
                          <a:cs typeface="Calibri" panose="020F0502020204030204" pitchFamily="34" charset="0"/>
                        </a:rPr>
                        <a:t>11.</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18" action="ppaction://hlinksldjump"/>
                        </a:rPr>
                        <a:t>Where parents and carers can find extra advice, help and support</a:t>
                      </a:r>
                      <a:r>
                        <a:rPr lang="en-US" sz="1100" b="0" i="0" dirty="0">
                          <a:solidFill>
                            <a:srgbClr val="000000"/>
                          </a:solidFill>
                          <a:effectLst/>
                          <a:latin typeface="Calibri" panose="020F0502020204030204" pitchFamily="34" charset="0"/>
                          <a:cs typeface="Calibri" panose="020F0502020204030204" pitchFamily="34" charset="0"/>
                          <a:hlinkClick r:id="rId18"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dirty="0">
                          <a:latin typeface="Calibri" panose="020F0502020204030204" pitchFamily="34" charset="0"/>
                          <a:cs typeface="Calibri" panose="020F0502020204030204" pitchFamily="34" charset="0"/>
                        </a:rPr>
                        <a:t>12</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dirty="0">
                          <a:solidFill>
                            <a:srgbClr val="000000"/>
                          </a:solidFill>
                          <a:effectLst/>
                          <a:latin typeface="Calibri" panose="020F0502020204030204" pitchFamily="34" charset="0"/>
                          <a:cs typeface="Calibri" panose="020F0502020204030204" pitchFamily="34" charset="0"/>
                          <a:hlinkClick r:id="rId19" action="ppaction://hlinksldjump"/>
                        </a:rPr>
                        <a:t>How we support children as they move on to new schools or prepare for adult life</a:t>
                      </a:r>
                      <a:r>
                        <a:rPr lang="en-US" sz="1100" b="0" i="0" dirty="0">
                          <a:solidFill>
                            <a:srgbClr val="000000"/>
                          </a:solidFill>
                          <a:effectLst/>
                          <a:latin typeface="Calibri" panose="020F0502020204030204" pitchFamily="34" charset="0"/>
                          <a:cs typeface="Calibri" panose="020F0502020204030204" pitchFamily="34" charset="0"/>
                          <a:hlinkClick r:id="rId19" action="ppaction://hlinksldjump"/>
                        </a:rPr>
                        <a:t>​</a:t>
                      </a:r>
                      <a:endParaRPr lang="en-US" sz="1100" b="0" i="0"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2415149970"/>
                  </a:ext>
                </a:extLst>
              </a:tr>
              <a:tr h="720802">
                <a:tc>
                  <a:txBody>
                    <a:bodyPr/>
                    <a:lstStyle/>
                    <a:p>
                      <a:r>
                        <a:rPr lang="en-GB" sz="1100" b="0" dirty="0">
                          <a:latin typeface="Calibri" panose="020F0502020204030204" pitchFamily="34" charset="0"/>
                          <a:cs typeface="Calibri" panose="020F0502020204030204" pitchFamily="34" charset="0"/>
                        </a:rPr>
                        <a:t>13.</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100" b="0" i="0" u="none" strike="noStrike" dirty="0">
                          <a:solidFill>
                            <a:srgbClr val="000000"/>
                          </a:solidFill>
                          <a:effectLst/>
                          <a:latin typeface="Calibri" panose="020F0502020204030204" pitchFamily="34" charset="0"/>
                          <a:cs typeface="Calibri" panose="020F0502020204030204" pitchFamily="34" charset="0"/>
                          <a:hlinkClick r:id="rId20" action="ppaction://hlinksldjump"/>
                        </a:rPr>
                        <a:t>Where to find the Local Authority’s Local Offer (a guide to all the services and support available in the area)</a:t>
                      </a:r>
                      <a:endParaRPr lang="en-GB" sz="1100" b="0" i="0" u="none" strike="noStrike" dirty="0">
                        <a:solidFill>
                          <a:srgbClr val="000000"/>
                        </a:solidFill>
                        <a:effectLst/>
                        <a:latin typeface="Calibri" panose="020F0502020204030204" pitchFamily="34" charset="0"/>
                        <a:cs typeface="Calibri" panose="020F0502020204030204" pitchFamily="34" charset="0"/>
                      </a:endParaRPr>
                    </a:p>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endParaRPr lang="en-GB" sz="1100" b="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3350758874"/>
                  </a:ext>
                </a:extLst>
              </a:tr>
            </a:tbl>
          </a:graphicData>
        </a:graphic>
      </p:graphicFrame>
    </p:spTree>
    <p:extLst>
      <p:ext uri="{BB962C8B-B14F-4D97-AF65-F5344CB8AC3E}">
        <p14:creationId xmlns:p14="http://schemas.microsoft.com/office/powerpoint/2010/main" val="3244916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A829BD-22C2-D975-FB3F-62BE3AF8B3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D934853-473A-8B6E-E0C2-011AF9DD4519}"/>
              </a:ext>
            </a:extLst>
          </p:cNvPr>
          <p:cNvSpPr>
            <a:spLocks noGrp="1"/>
          </p:cNvSpPr>
          <p:nvPr>
            <p:ph type="title"/>
          </p:nvPr>
        </p:nvSpPr>
        <p:spPr>
          <a:xfrm>
            <a:off x="838200" y="500062"/>
            <a:ext cx="10515600" cy="800231"/>
          </a:xfrm>
        </p:spPr>
        <p:txBody>
          <a:bodyPr>
            <a:normAutofit fontScale="90000"/>
          </a:bodyPr>
          <a:lstStyle/>
          <a:p>
            <a:r>
              <a:rPr lang="en-GB" sz="3100" b="1" dirty="0">
                <a:latin typeface="Calibri"/>
                <a:ea typeface="Calibri"/>
                <a:cs typeface="Calibri"/>
              </a:rPr>
              <a:t>1. The different kinds of needs we are proud to support at our school</a:t>
            </a:r>
            <a:br>
              <a:rPr lang="en-GB" b="1" dirty="0"/>
            </a:br>
            <a:endParaRPr lang="en-GB" dirty="0"/>
          </a:p>
        </p:txBody>
      </p:sp>
      <p:sp>
        <p:nvSpPr>
          <p:cNvPr id="6" name="Content Placeholder 5">
            <a:extLst>
              <a:ext uri="{FF2B5EF4-FFF2-40B4-BE49-F238E27FC236}">
                <a16:creationId xmlns:a16="http://schemas.microsoft.com/office/drawing/2014/main" id="{A523A487-97BA-E8D3-0F25-A67FC0A7A86E}"/>
              </a:ext>
            </a:extLst>
          </p:cNvPr>
          <p:cNvSpPr>
            <a:spLocks noGrp="1"/>
          </p:cNvSpPr>
          <p:nvPr>
            <p:ph idx="1"/>
          </p:nvPr>
        </p:nvSpPr>
        <p:spPr>
          <a:xfrm>
            <a:off x="838200" y="1121079"/>
            <a:ext cx="10515600" cy="4648536"/>
          </a:xfrm>
          <a:noFill/>
        </p:spPr>
        <p:txBody>
          <a:bodyPr vert="horz" lIns="91440" tIns="45720" rIns="91440" bIns="45720" rtlCol="0" anchor="t">
            <a:normAutofit/>
          </a:bodyPr>
          <a:lstStyle/>
          <a:p>
            <a:pPr marL="0" indent="0" algn="just">
              <a:lnSpc>
                <a:spcPct val="150000"/>
              </a:lnSpc>
              <a:buNone/>
            </a:pPr>
            <a:r>
              <a:rPr lang="en-GB" sz="1800" dirty="0">
                <a:latin typeface="Calibri"/>
                <a:ea typeface="Calibri"/>
                <a:cs typeface="Calibri"/>
              </a:rPr>
              <a:t>There are four main types of special educational needs: how a child learns, how they communicate and interact with others, their social and emotional wellbeing, and any physical or sensory needs. When we assess a child, we look at which of these is their main area of need. Here are some examples of conditions that children might have under each of the four main areas of special educational needs. Every child is different, and these are just examples to help explain what we mean.</a:t>
            </a:r>
          </a:p>
        </p:txBody>
      </p:sp>
      <p:graphicFrame>
        <p:nvGraphicFramePr>
          <p:cNvPr id="9" name="Table 8">
            <a:extLst>
              <a:ext uri="{FF2B5EF4-FFF2-40B4-BE49-F238E27FC236}">
                <a16:creationId xmlns:a16="http://schemas.microsoft.com/office/drawing/2014/main" id="{55FD9AA6-4AAC-44E3-3605-754F43F90EDC}"/>
              </a:ext>
            </a:extLst>
          </p:cNvPr>
          <p:cNvGraphicFramePr>
            <a:graphicFrameLocks noGrp="1"/>
          </p:cNvGraphicFramePr>
          <p:nvPr>
            <p:extLst>
              <p:ext uri="{D42A27DB-BD31-4B8C-83A1-F6EECF244321}">
                <p14:modId xmlns:p14="http://schemas.microsoft.com/office/powerpoint/2010/main" val="2138512821"/>
              </p:ext>
            </p:extLst>
          </p:nvPr>
        </p:nvGraphicFramePr>
        <p:xfrm>
          <a:off x="890217" y="3608293"/>
          <a:ext cx="10411566" cy="2651760"/>
        </p:xfrm>
        <a:graphic>
          <a:graphicData uri="http://schemas.openxmlformats.org/drawingml/2006/table">
            <a:tbl>
              <a:tblPr firstRow="1" bandRow="1">
                <a:tableStyleId>{00A15C55-8517-42AA-B614-E9B94910E393}</a:tableStyleId>
              </a:tblPr>
              <a:tblGrid>
                <a:gridCol w="5205783">
                  <a:extLst>
                    <a:ext uri="{9D8B030D-6E8A-4147-A177-3AD203B41FA5}">
                      <a16:colId xmlns:a16="http://schemas.microsoft.com/office/drawing/2014/main" val="1219500157"/>
                    </a:ext>
                  </a:extLst>
                </a:gridCol>
                <a:gridCol w="5205783">
                  <a:extLst>
                    <a:ext uri="{9D8B030D-6E8A-4147-A177-3AD203B41FA5}">
                      <a16:colId xmlns:a16="http://schemas.microsoft.com/office/drawing/2014/main" val="2499040173"/>
                    </a:ext>
                  </a:extLst>
                </a:gridCol>
              </a:tblGrid>
              <a:tr h="1080661">
                <a:tc>
                  <a:txBody>
                    <a:bodyPr/>
                    <a:lstStyle/>
                    <a:p>
                      <a:pPr algn="l"/>
                      <a:r>
                        <a:rPr lang="en-GB" sz="1800" dirty="0">
                          <a:solidFill>
                            <a:schemeClr val="tx1"/>
                          </a:solidFill>
                        </a:rPr>
                        <a:t>Cognition and Learning:</a:t>
                      </a:r>
                    </a:p>
                    <a:p>
                      <a:pPr marL="285750" indent="-285750" algn="l">
                        <a:buFont typeface="Arial" panose="020B0604020202020204" pitchFamily="34" charset="0"/>
                        <a:buChar char="•"/>
                      </a:pPr>
                      <a:r>
                        <a:rPr lang="en-GB" sz="1800" b="0" dirty="0">
                          <a:solidFill>
                            <a:schemeClr val="tx1"/>
                          </a:solidFill>
                        </a:rPr>
                        <a:t>Dyslexia</a:t>
                      </a:r>
                    </a:p>
                    <a:p>
                      <a:pPr marL="285750" indent="-285750" algn="l">
                        <a:buFont typeface="Arial" panose="020B0604020202020204" pitchFamily="34" charset="0"/>
                        <a:buChar char="•"/>
                      </a:pPr>
                      <a:r>
                        <a:rPr lang="en-GB" sz="1800" b="0" dirty="0">
                          <a:solidFill>
                            <a:schemeClr val="tx1"/>
                          </a:solidFill>
                        </a:rPr>
                        <a:t>Dyscalculia</a:t>
                      </a:r>
                    </a:p>
                    <a:p>
                      <a:pPr algn="l"/>
                      <a:endParaRPr lang="en-GB" sz="1800" b="0" dirty="0">
                        <a:solidFill>
                          <a:schemeClr val="tx1"/>
                        </a:solidFill>
                        <a:latin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algn="l"/>
                      <a:r>
                        <a:rPr lang="en-GB" sz="1800" dirty="0">
                          <a:solidFill>
                            <a:schemeClr val="tx1"/>
                          </a:solidFill>
                        </a:rPr>
                        <a:t>Communication and Interaction:</a:t>
                      </a:r>
                    </a:p>
                    <a:p>
                      <a:pPr marL="285750" indent="-285750" algn="l">
                        <a:buFont typeface="Arial" panose="020B0604020202020204" pitchFamily="34" charset="0"/>
                        <a:buChar char="•"/>
                      </a:pPr>
                      <a:r>
                        <a:rPr lang="en-GB" sz="1800" b="0" dirty="0">
                          <a:solidFill>
                            <a:schemeClr val="tx1"/>
                          </a:solidFill>
                        </a:rPr>
                        <a:t>Autism spectrum disorder (ASD)</a:t>
                      </a:r>
                    </a:p>
                    <a:p>
                      <a:pPr marL="285750" indent="-285750" algn="l">
                        <a:buFont typeface="Arial" panose="020B0604020202020204" pitchFamily="34" charset="0"/>
                        <a:buChar char="•"/>
                      </a:pPr>
                      <a:r>
                        <a:rPr lang="en-GB" sz="1800" b="0" dirty="0">
                          <a:solidFill>
                            <a:schemeClr val="tx1"/>
                          </a:solidFill>
                        </a:rPr>
                        <a:t>Speech, language, and communication needs (SLCN)</a:t>
                      </a:r>
                    </a:p>
                    <a:p>
                      <a:pPr algn="l"/>
                      <a:endParaRPr lang="en-GB" sz="1800" b="0" dirty="0">
                        <a:solidFill>
                          <a:schemeClr val="tx1"/>
                        </a:solidFill>
                        <a:latin typeface="Calibri" panose="020F0502020204030204" pitchFamily="34" charset="0"/>
                        <a:cs typeface="Calibri" panose="020F0502020204030204" pitchFamily="34" charset="0"/>
                      </a:endParaRPr>
                    </a:p>
                  </a:txBody>
                  <a:tcPr>
                    <a:solidFill>
                      <a:schemeClr val="accent3">
                        <a:lumMod val="20000"/>
                        <a:lumOff val="80000"/>
                      </a:schemeClr>
                    </a:solidFill>
                  </a:tcPr>
                </a:tc>
                <a:extLst>
                  <a:ext uri="{0D108BD9-81ED-4DB2-BD59-A6C34878D82A}">
                    <a16:rowId xmlns:a16="http://schemas.microsoft.com/office/drawing/2014/main" val="763906242"/>
                  </a:ext>
                </a:extLst>
              </a:tr>
              <a:tr h="1080661">
                <a:tc>
                  <a:txBody>
                    <a:bodyPr/>
                    <a:lstStyle/>
                    <a:p>
                      <a:pPr algn="l"/>
                      <a:r>
                        <a:rPr lang="en-GB" sz="1800" b="1" dirty="0"/>
                        <a:t>Social Emotional and Mental Health Needs:</a:t>
                      </a:r>
                    </a:p>
                    <a:p>
                      <a:pPr marL="285750" indent="-285750" algn="l">
                        <a:buFont typeface="Arial" panose="020B0604020202020204" pitchFamily="34" charset="0"/>
                        <a:buChar char="•"/>
                      </a:pPr>
                      <a:r>
                        <a:rPr lang="en-GB" sz="1800" dirty="0"/>
                        <a:t>Attention deficit hyperactivity disorder (ADHD)</a:t>
                      </a:r>
                    </a:p>
                    <a:p>
                      <a:pPr marL="285750" indent="-285750" algn="l">
                        <a:buFont typeface="Arial" panose="020B0604020202020204" pitchFamily="34" charset="0"/>
                        <a:buChar char="•"/>
                      </a:pPr>
                      <a:r>
                        <a:rPr lang="en-GB" sz="1800" dirty="0"/>
                        <a:t>Anxiety</a:t>
                      </a:r>
                    </a:p>
                    <a:p>
                      <a:pPr algn="l"/>
                      <a:endParaRPr lang="en-GB" sz="1800" b="0" dirty="0">
                        <a:solidFill>
                          <a:schemeClr val="tx1"/>
                        </a:solidFill>
                        <a:latin typeface="Calibri" panose="020F0502020204030204" pitchFamily="34" charset="0"/>
                        <a:cs typeface="Calibri" panose="020F0502020204030204" pitchFamily="34" charset="0"/>
                      </a:endParaRPr>
                    </a:p>
                  </a:txBody>
                  <a:tcPr>
                    <a:solidFill>
                      <a:schemeClr val="accent4">
                        <a:lumMod val="20000"/>
                        <a:lumOff val="80000"/>
                      </a:schemeClr>
                    </a:solidFill>
                  </a:tcPr>
                </a:tc>
                <a:tc>
                  <a:txBody>
                    <a:bodyPr/>
                    <a:lstStyle/>
                    <a:p>
                      <a:pPr algn="l"/>
                      <a:r>
                        <a:rPr lang="en-GB" sz="1800" b="1" dirty="0"/>
                        <a:t>Physical and/or Sensory:</a:t>
                      </a:r>
                    </a:p>
                    <a:p>
                      <a:pPr marL="285750" indent="-285750" algn="l">
                        <a:buFont typeface="Arial" panose="020B0604020202020204" pitchFamily="34" charset="0"/>
                        <a:buChar char="•"/>
                      </a:pPr>
                      <a:r>
                        <a:rPr lang="en-GB" sz="1800" dirty="0"/>
                        <a:t>Hearing impairment</a:t>
                      </a:r>
                    </a:p>
                    <a:p>
                      <a:pPr marL="285750" indent="-285750" algn="l">
                        <a:buFont typeface="Arial" panose="020B0604020202020204" pitchFamily="34" charset="0"/>
                        <a:buChar char="•"/>
                      </a:pPr>
                      <a:r>
                        <a:rPr lang="en-GB" sz="1800" dirty="0"/>
                        <a:t>Sensory processing disorder</a:t>
                      </a:r>
                      <a:endParaRPr lang="en-GB" sz="1800" b="0" dirty="0">
                        <a:solidFill>
                          <a:schemeClr val="tx1"/>
                        </a:solidFill>
                        <a:latin typeface="Calibri" panose="020F0502020204030204" pitchFamily="34" charset="0"/>
                        <a:cs typeface="Calibri" panose="020F0502020204030204" pitchFamily="34" charset="0"/>
                      </a:endParaRPr>
                    </a:p>
                  </a:txBody>
                  <a:tcPr>
                    <a:solidFill>
                      <a:schemeClr val="accent5">
                        <a:lumMod val="20000"/>
                        <a:lumOff val="80000"/>
                      </a:schemeClr>
                    </a:solidFill>
                  </a:tcPr>
                </a:tc>
                <a:extLst>
                  <a:ext uri="{0D108BD9-81ED-4DB2-BD59-A6C34878D82A}">
                    <a16:rowId xmlns:a16="http://schemas.microsoft.com/office/drawing/2014/main" val="510737163"/>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A7F0DE05-FBAE-4275-BDED-EE4513A89A10}"/>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800391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CD6332-C28F-9AA5-3BAB-575AACAAF8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1D0F5B-E324-DB91-4C6C-05900C2C78E1}"/>
              </a:ext>
            </a:extLst>
          </p:cNvPr>
          <p:cNvSpPr>
            <a:spLocks noGrp="1"/>
          </p:cNvSpPr>
          <p:nvPr>
            <p:ph type="title"/>
          </p:nvPr>
        </p:nvSpPr>
        <p:spPr>
          <a:xfrm>
            <a:off x="838200" y="500063"/>
            <a:ext cx="10515600" cy="800231"/>
          </a:xfrm>
        </p:spPr>
        <p:txBody>
          <a:bodyPr>
            <a:normAutofit fontScale="90000"/>
          </a:bodyPr>
          <a:lstStyle/>
          <a:p>
            <a:r>
              <a:rPr lang="en-GB" sz="3100" b="1" dirty="0">
                <a:latin typeface="Calibri"/>
                <a:ea typeface="Calibri"/>
                <a:cs typeface="Calibri"/>
              </a:rPr>
              <a:t>1. The different kinds of needs we are proud to support at our school</a:t>
            </a:r>
            <a:br>
              <a:rPr lang="en-GB" b="1" dirty="0">
                <a:solidFill>
                  <a:schemeClr val="bg1"/>
                </a:solidFill>
              </a:rPr>
            </a:br>
            <a:endParaRPr lang="en-GB" dirty="0">
              <a:solidFill>
                <a:schemeClr val="bg1"/>
              </a:solidFill>
            </a:endParaRPr>
          </a:p>
        </p:txBody>
      </p:sp>
      <p:sp>
        <p:nvSpPr>
          <p:cNvPr id="6" name="Content Placeholder 5">
            <a:extLst>
              <a:ext uri="{FF2B5EF4-FFF2-40B4-BE49-F238E27FC236}">
                <a16:creationId xmlns:a16="http://schemas.microsoft.com/office/drawing/2014/main" id="{0CAAB632-27C6-E980-95A6-273697946EC8}"/>
              </a:ext>
            </a:extLst>
          </p:cNvPr>
          <p:cNvSpPr>
            <a:spLocks noGrp="1"/>
          </p:cNvSpPr>
          <p:nvPr>
            <p:ph idx="1"/>
          </p:nvPr>
        </p:nvSpPr>
        <p:spPr>
          <a:xfrm>
            <a:off x="6373906" y="1716741"/>
            <a:ext cx="4979893" cy="4525826"/>
          </a:xfrm>
        </p:spPr>
        <p:txBody>
          <a:bodyPr vert="horz" lIns="91440" tIns="45720" rIns="91440" bIns="45720" rtlCol="0" anchor="t">
            <a:noAutofit/>
          </a:bodyPr>
          <a:lstStyle/>
          <a:p>
            <a:pPr marL="0" indent="0">
              <a:lnSpc>
                <a:spcPct val="150000"/>
              </a:lnSpc>
              <a:buNone/>
            </a:pPr>
            <a:r>
              <a:rPr lang="en-GB" sz="2000" dirty="0">
                <a:latin typeface="Calibri"/>
                <a:ea typeface="Calibri"/>
                <a:cs typeface="Calibri"/>
              </a:rPr>
              <a:t>This chart shows the main areas where we gave children support in our school during the academic year of 2026/2027.</a:t>
            </a:r>
          </a:p>
          <a:p>
            <a:pPr marL="0" indent="0">
              <a:lnSpc>
                <a:spcPct val="160000"/>
              </a:lnSpc>
              <a:buNone/>
            </a:pPr>
            <a:r>
              <a:rPr lang="en-GB" sz="2000" dirty="0">
                <a:latin typeface="Calibri"/>
                <a:ea typeface="Calibri"/>
                <a:cs typeface="Calibri"/>
              </a:rPr>
              <a:t>This chart illustrates the primary type of support each child requires. Some children may need extra help in more than one area, but only their main need is shown here.</a:t>
            </a: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7" name="Action Button: Go Home 6">
            <a:hlinkClick r:id="rId2" action="ppaction://hlinksldjump" highlightClick="1"/>
            <a:extLst>
              <a:ext uri="{FF2B5EF4-FFF2-40B4-BE49-F238E27FC236}">
                <a16:creationId xmlns:a16="http://schemas.microsoft.com/office/drawing/2014/main" id="{6C8183D7-DF9D-422F-AB47-2ACB51E066CC}"/>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Chart 2">
            <a:extLst>
              <a:ext uri="{FF2B5EF4-FFF2-40B4-BE49-F238E27FC236}">
                <a16:creationId xmlns:a16="http://schemas.microsoft.com/office/drawing/2014/main" id="{5ACEE037-409B-2AE6-A03C-7B544F5929F0}"/>
              </a:ext>
            </a:extLst>
          </p:cNvPr>
          <p:cNvGraphicFramePr/>
          <p:nvPr>
            <p:extLst>
              <p:ext uri="{D42A27DB-BD31-4B8C-83A1-F6EECF244321}">
                <p14:modId xmlns:p14="http://schemas.microsoft.com/office/powerpoint/2010/main" val="2763091123"/>
              </p:ext>
            </p:extLst>
          </p:nvPr>
        </p:nvGraphicFramePr>
        <p:xfrm>
          <a:off x="-1120588" y="1041960"/>
          <a:ext cx="8325970" cy="5692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8596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538D26-C124-2941-D843-69BC713B950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5C6835-4FB5-7A0B-CF70-10A1DCF6DD42}"/>
              </a:ext>
            </a:extLst>
          </p:cNvPr>
          <p:cNvSpPr>
            <a:spLocks noGrp="1"/>
          </p:cNvSpPr>
          <p:nvPr>
            <p:ph type="title"/>
          </p:nvPr>
        </p:nvSpPr>
        <p:spPr>
          <a:xfrm>
            <a:off x="838200" y="500062"/>
            <a:ext cx="10515600" cy="800232"/>
          </a:xfrm>
        </p:spPr>
        <p:txBody>
          <a:bodyPr>
            <a:noAutofit/>
          </a:bodyPr>
          <a:lstStyle/>
          <a:p>
            <a:r>
              <a:rPr lang="en-GB" sz="2800" b="1" dirty="0">
                <a:latin typeface="Calibri"/>
                <a:ea typeface="Calibri"/>
                <a:cs typeface="Calibri"/>
              </a:rPr>
              <a:t>2. Who you can talk to about support for children with additional needs</a:t>
            </a:r>
            <a:br>
              <a:rPr lang="en-GB" sz="3200" b="1" dirty="0">
                <a:latin typeface="Calibri" panose="020F0502020204030204" pitchFamily="34" charset="0"/>
                <a:cs typeface="Calibri" panose="020F0502020204030204" pitchFamily="34" charset="0"/>
              </a:rPr>
            </a:br>
            <a:endParaRPr lang="en-GB" sz="3200">
              <a:latin typeface="Calibri" panose="020F0502020204030204" pitchFamily="34" charset="0"/>
              <a:ea typeface="Calibri"/>
              <a:cs typeface="Calibri" panose="020F0502020204030204" pitchFamily="34" charset="0"/>
            </a:endParaRPr>
          </a:p>
        </p:txBody>
      </p:sp>
      <p:sp>
        <p:nvSpPr>
          <p:cNvPr id="6" name="Content Placeholder 5">
            <a:extLst>
              <a:ext uri="{FF2B5EF4-FFF2-40B4-BE49-F238E27FC236}">
                <a16:creationId xmlns:a16="http://schemas.microsoft.com/office/drawing/2014/main" id="{0ECEC9A6-66E8-F3CF-E327-59D1B0E6334A}"/>
              </a:ext>
            </a:extLst>
          </p:cNvPr>
          <p:cNvSpPr>
            <a:spLocks noGrp="1"/>
          </p:cNvSpPr>
          <p:nvPr>
            <p:ph idx="1"/>
          </p:nvPr>
        </p:nvSpPr>
        <p:spPr/>
        <p:txBody>
          <a:bodyPr>
            <a:normAutofit/>
          </a:bodyPr>
          <a:lstStyle/>
          <a:p>
            <a:endParaRPr lang="en-GB" sz="1600" b="1" dirty="0">
              <a:highlight>
                <a:srgbClr val="FFFF00"/>
              </a:highlight>
              <a:latin typeface="Calibri" panose="020F0502020204030204" pitchFamily="34" charset="0"/>
              <a:cs typeface="Calibri" panose="020F0502020204030204" pitchFamily="34" charset="0"/>
            </a:endParaRPr>
          </a:p>
          <a:p>
            <a:endParaRPr lang="en-GB" sz="1600" b="1"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a:p>
            <a:pPr marL="0" indent="0">
              <a:buNone/>
            </a:pPr>
            <a:endParaRPr lang="en-GB" sz="1600" dirty="0">
              <a:highlight>
                <a:srgbClr val="FFFF00"/>
              </a:highlight>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E2575D38-1917-BDBC-1A45-0220ECA5CFE6}"/>
              </a:ext>
            </a:extLst>
          </p:cNvPr>
          <p:cNvGraphicFramePr>
            <a:graphicFrameLocks noGrp="1"/>
          </p:cNvGraphicFramePr>
          <p:nvPr>
            <p:extLst>
              <p:ext uri="{D42A27DB-BD31-4B8C-83A1-F6EECF244321}">
                <p14:modId xmlns:p14="http://schemas.microsoft.com/office/powerpoint/2010/main" val="1778748948"/>
              </p:ext>
            </p:extLst>
          </p:nvPr>
        </p:nvGraphicFramePr>
        <p:xfrm>
          <a:off x="838200" y="1497648"/>
          <a:ext cx="10308750" cy="4759960"/>
        </p:xfrm>
        <a:graphic>
          <a:graphicData uri="http://schemas.openxmlformats.org/drawingml/2006/table">
            <a:tbl>
              <a:tblPr firstRow="1" bandRow="1">
                <a:tableStyleId>{00A15C55-8517-42AA-B614-E9B94910E393}</a:tableStyleId>
              </a:tblPr>
              <a:tblGrid>
                <a:gridCol w="3436250">
                  <a:extLst>
                    <a:ext uri="{9D8B030D-6E8A-4147-A177-3AD203B41FA5}">
                      <a16:colId xmlns:a16="http://schemas.microsoft.com/office/drawing/2014/main" val="4220249553"/>
                    </a:ext>
                  </a:extLst>
                </a:gridCol>
                <a:gridCol w="3436250">
                  <a:extLst>
                    <a:ext uri="{9D8B030D-6E8A-4147-A177-3AD203B41FA5}">
                      <a16:colId xmlns:a16="http://schemas.microsoft.com/office/drawing/2014/main" val="2162693804"/>
                    </a:ext>
                  </a:extLst>
                </a:gridCol>
                <a:gridCol w="3436250">
                  <a:extLst>
                    <a:ext uri="{9D8B030D-6E8A-4147-A177-3AD203B41FA5}">
                      <a16:colId xmlns:a16="http://schemas.microsoft.com/office/drawing/2014/main" val="254788550"/>
                    </a:ext>
                  </a:extLst>
                </a:gridCol>
              </a:tblGrid>
              <a:tr h="370840">
                <a:tc>
                  <a:txBody>
                    <a:bodyPr/>
                    <a:lstStyle/>
                    <a:p>
                      <a:pPr algn="ctr"/>
                      <a:r>
                        <a:rPr lang="en-GB" dirty="0">
                          <a:solidFill>
                            <a:schemeClr val="tx1"/>
                          </a:solidFill>
                        </a:rPr>
                        <a:t>Name</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40000"/>
                        <a:lumOff val="60000"/>
                      </a:schemeClr>
                    </a:solidFill>
                  </a:tcPr>
                </a:tc>
                <a:tc>
                  <a:txBody>
                    <a:bodyPr/>
                    <a:lstStyle/>
                    <a:p>
                      <a:pPr algn="ctr"/>
                      <a:r>
                        <a:rPr lang="en-GB" dirty="0">
                          <a:solidFill>
                            <a:schemeClr val="tx1"/>
                          </a:solidFill>
                        </a:rPr>
                        <a:t>Role</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40000"/>
                        <a:lumOff val="60000"/>
                      </a:schemeClr>
                    </a:solidFill>
                  </a:tcPr>
                </a:tc>
                <a:tc>
                  <a:txBody>
                    <a:bodyPr/>
                    <a:lstStyle/>
                    <a:p>
                      <a:pPr algn="ctr"/>
                      <a:r>
                        <a:rPr lang="en-GB" dirty="0">
                          <a:solidFill>
                            <a:schemeClr val="tx1"/>
                          </a:solidFill>
                        </a:rPr>
                        <a:t>Contact details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40000"/>
                        <a:lumOff val="60000"/>
                      </a:schemeClr>
                    </a:solidFill>
                  </a:tcPr>
                </a:tc>
                <a:extLst>
                  <a:ext uri="{0D108BD9-81ED-4DB2-BD59-A6C34878D82A}">
                    <a16:rowId xmlns:a16="http://schemas.microsoft.com/office/drawing/2014/main" val="3627659429"/>
                  </a:ext>
                </a:extLst>
              </a:tr>
              <a:tr h="370839">
                <a:tc>
                  <a:txBody>
                    <a:bodyPr/>
                    <a:lstStyle/>
                    <a:p>
                      <a:pPr lvl="0">
                        <a:buNone/>
                      </a:pPr>
                      <a:r>
                        <a:rPr lang="en-GB" dirty="0"/>
                        <a:t>Miss Nye</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lvl="0">
                        <a:buNone/>
                      </a:pPr>
                      <a:r>
                        <a:rPr lang="en-GB" dirty="0"/>
                        <a:t>Assistant Head Teacher (SENDCo, Inclusion and Pastoral Lead)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lvl="0" algn="l">
                        <a:lnSpc>
                          <a:spcPct val="100000"/>
                        </a:lnSpc>
                        <a:spcBef>
                          <a:spcPts val="0"/>
                        </a:spcBef>
                        <a:spcAft>
                          <a:spcPts val="0"/>
                        </a:spcAft>
                        <a:buNone/>
                      </a:pPr>
                      <a:r>
                        <a:rPr lang="en-GB" sz="1800" b="0" i="0" u="none" strike="noStrike" noProof="0" dirty="0">
                          <a:latin typeface="Aptos"/>
                          <a:hlinkClick r:id="rId2"/>
                        </a:rPr>
                        <a:t>senco@ursulataylor.bedssch.co.uk</a:t>
                      </a:r>
                      <a:endParaRPr lang="en-GB" sz="1800" b="0" i="0" u="none" strike="noStrike" noProof="0">
                        <a:solidFill>
                          <a:srgbClr val="000000"/>
                        </a:solidFill>
                        <a:latin typeface="Aptos"/>
                      </a:endParaRPr>
                    </a:p>
                    <a:p>
                      <a:pPr lvl="0">
                        <a:buNone/>
                      </a:pPr>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extLst>
                  <a:ext uri="{0D108BD9-81ED-4DB2-BD59-A6C34878D82A}">
                    <a16:rowId xmlns:a16="http://schemas.microsoft.com/office/drawing/2014/main" val="839303328"/>
                  </a:ext>
                </a:extLst>
              </a:tr>
              <a:tr h="370840">
                <a:tc>
                  <a:txBody>
                    <a:bodyPr/>
                    <a:lstStyle/>
                    <a:p>
                      <a:r>
                        <a:rPr lang="en-GB" dirty="0"/>
                        <a:t>Mr Matthews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dirty="0"/>
                        <a:t>Deputy Head Teacher </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dirty="0">
                          <a:hlinkClick r:id="rId2"/>
                        </a:rPr>
                        <a:t>senco@ursulataylor.bedssch.co.uk</a:t>
                      </a:r>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498046062"/>
                  </a:ext>
                </a:extLst>
              </a:tr>
              <a:tr h="408248">
                <a:tc>
                  <a:txBody>
                    <a:bodyPr/>
                    <a:lstStyle/>
                    <a:p>
                      <a:r>
                        <a:rPr lang="en-GB" dirty="0"/>
                        <a:t>Mrs Guest</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r>
                        <a:rPr lang="en-GB" dirty="0"/>
                        <a:t>SEND Admin and interventions lead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2"/>
                        </a:rPr>
                        <a:t>senco@ursulataylor.bedssch.co.uk</a:t>
                      </a:r>
                      <a:endParaRPr lang="en-GB" dirty="0"/>
                    </a:p>
                    <a:p>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extLst>
                  <a:ext uri="{0D108BD9-81ED-4DB2-BD59-A6C34878D82A}">
                    <a16:rowId xmlns:a16="http://schemas.microsoft.com/office/drawing/2014/main" val="2335669044"/>
                  </a:ext>
                </a:extLst>
              </a:tr>
              <a:tr h="370840">
                <a:tc>
                  <a:txBody>
                    <a:bodyPr/>
                    <a:lstStyle/>
                    <a:p>
                      <a:r>
                        <a:rPr lang="en-GB" dirty="0"/>
                        <a:t>Mrs Lane</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dirty="0"/>
                        <a:t>KS1 Lead</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l">
                        <a:lnSpc>
                          <a:spcPct val="100000"/>
                        </a:lnSpc>
                        <a:spcBef>
                          <a:spcPts val="0"/>
                        </a:spcBef>
                        <a:spcAft>
                          <a:spcPts val="0"/>
                        </a:spcAft>
                        <a:buNone/>
                      </a:pPr>
                      <a:r>
                        <a:rPr lang="en-GB" sz="1800" b="0" i="0" u="none" strike="noStrike" noProof="0" dirty="0">
                          <a:latin typeface="Aptos"/>
                          <a:hlinkClick r:id="rId3"/>
                        </a:rPr>
                        <a:t>office@ursulataylor.bedssch.co.uk</a:t>
                      </a:r>
                      <a:endParaRPr lang="en-GB" sz="1800" b="0" i="0" u="none" strike="noStrike" noProof="0">
                        <a:solidFill>
                          <a:srgbClr val="000000"/>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90461058"/>
                  </a:ext>
                </a:extLst>
              </a:tr>
              <a:tr h="370840">
                <a:tc>
                  <a:txBody>
                    <a:bodyPr/>
                    <a:lstStyle/>
                    <a:p>
                      <a:r>
                        <a:rPr lang="en-GB" dirty="0"/>
                        <a:t>Mrs Llewellyn</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r>
                        <a:rPr lang="en-GB" dirty="0"/>
                        <a:t>KS2 Lead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lvl="0" algn="l">
                        <a:lnSpc>
                          <a:spcPct val="100000"/>
                        </a:lnSpc>
                        <a:spcBef>
                          <a:spcPts val="0"/>
                        </a:spcBef>
                        <a:spcAft>
                          <a:spcPts val="0"/>
                        </a:spcAft>
                        <a:buNone/>
                      </a:pPr>
                      <a:r>
                        <a:rPr lang="en-GB" sz="1800" b="0" i="0" u="none" strike="noStrike" noProof="0" dirty="0">
                          <a:latin typeface="Aptos"/>
                          <a:hlinkClick r:id="rId3"/>
                        </a:rPr>
                        <a:t>office@ursulataylor.bedssch.co.uk</a:t>
                      </a:r>
                      <a:endParaRPr lang="en-GB" sz="1800" b="0" i="0" u="none" strike="noStrike" noProof="0">
                        <a:solidFill>
                          <a:srgbClr val="000000"/>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extLst>
                  <a:ext uri="{0D108BD9-81ED-4DB2-BD59-A6C34878D82A}">
                    <a16:rowId xmlns:a16="http://schemas.microsoft.com/office/drawing/2014/main" val="2473665834"/>
                  </a:ext>
                </a:extLst>
              </a:tr>
              <a:tr h="370840">
                <a:tc>
                  <a:txBody>
                    <a:bodyPr/>
                    <a:lstStyle/>
                    <a:p>
                      <a:r>
                        <a:rPr lang="en-GB" sz="1800" kern="1200" dirty="0">
                          <a:effectLst/>
                        </a:rPr>
                        <a:t>Mrs Louise Tyrrell</a:t>
                      </a:r>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dirty="0"/>
                        <a:t>SEND Governor</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dirty="0">
                          <a:hlinkClick r:id="rId3"/>
                        </a:rPr>
                        <a:t>office@ursulataylor.bedssch.co.uk</a:t>
                      </a:r>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704357755"/>
                  </a:ext>
                </a:extLst>
              </a:tr>
            </a:tbl>
          </a:graphicData>
        </a:graphic>
      </p:graphicFrame>
      <p:sp>
        <p:nvSpPr>
          <p:cNvPr id="7" name="Action Button: Go Home 6">
            <a:hlinkClick r:id="rId4" action="ppaction://hlinksldjump" highlightClick="1"/>
            <a:extLst>
              <a:ext uri="{FF2B5EF4-FFF2-40B4-BE49-F238E27FC236}">
                <a16:creationId xmlns:a16="http://schemas.microsoft.com/office/drawing/2014/main" id="{A9556773-EDD1-4EAC-8C98-CB9C6289488C}"/>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66290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33E178-8663-35CC-20F1-68E302613FF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FC65D8B-A0BE-1943-AD84-71004FC75E77}"/>
              </a:ext>
            </a:extLst>
          </p:cNvPr>
          <p:cNvSpPr>
            <a:spLocks noGrp="1"/>
          </p:cNvSpPr>
          <p:nvPr>
            <p:ph type="title"/>
          </p:nvPr>
        </p:nvSpPr>
        <p:spPr>
          <a:xfrm>
            <a:off x="838200" y="500063"/>
            <a:ext cx="10515600" cy="800231"/>
          </a:xfrm>
        </p:spPr>
        <p:txBody>
          <a:bodyPr>
            <a:noAutofit/>
          </a:bodyPr>
          <a:lstStyle/>
          <a:p>
            <a:r>
              <a:rPr lang="en-GB" sz="2800" b="1" dirty="0">
                <a:latin typeface="Calibri"/>
                <a:ea typeface="Calibri"/>
                <a:cs typeface="Calibri"/>
              </a:rPr>
              <a:t>3. The skills and training of our staff, and how we bring in extra expert help when needed</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7B687C04-6857-973C-F073-3BDDF7A441B9}"/>
              </a:ext>
            </a:extLst>
          </p:cNvPr>
          <p:cNvGraphicFramePr>
            <a:graphicFrameLocks noGrp="1"/>
          </p:cNvGraphicFramePr>
          <p:nvPr>
            <p:extLst>
              <p:ext uri="{D42A27DB-BD31-4B8C-83A1-F6EECF244321}">
                <p14:modId xmlns:p14="http://schemas.microsoft.com/office/powerpoint/2010/main" val="181863541"/>
              </p:ext>
            </p:extLst>
          </p:nvPr>
        </p:nvGraphicFramePr>
        <p:xfrm>
          <a:off x="354904" y="1148219"/>
          <a:ext cx="11561275" cy="4892950"/>
        </p:xfrm>
        <a:graphic>
          <a:graphicData uri="http://schemas.openxmlformats.org/drawingml/2006/table">
            <a:tbl>
              <a:tblPr firstRow="1" bandRow="1">
                <a:tableStyleId>{00A15C55-8517-42AA-B614-E9B94910E393}</a:tableStyleId>
              </a:tblPr>
              <a:tblGrid>
                <a:gridCol w="2154011">
                  <a:extLst>
                    <a:ext uri="{9D8B030D-6E8A-4147-A177-3AD203B41FA5}">
                      <a16:colId xmlns:a16="http://schemas.microsoft.com/office/drawing/2014/main" val="1028412491"/>
                    </a:ext>
                  </a:extLst>
                </a:gridCol>
                <a:gridCol w="2028112">
                  <a:extLst>
                    <a:ext uri="{9D8B030D-6E8A-4147-A177-3AD203B41FA5}">
                      <a16:colId xmlns:a16="http://schemas.microsoft.com/office/drawing/2014/main" val="2024784703"/>
                    </a:ext>
                  </a:extLst>
                </a:gridCol>
                <a:gridCol w="7379152">
                  <a:extLst>
                    <a:ext uri="{9D8B030D-6E8A-4147-A177-3AD203B41FA5}">
                      <a16:colId xmlns:a16="http://schemas.microsoft.com/office/drawing/2014/main" val="1126718251"/>
                    </a:ext>
                  </a:extLst>
                </a:gridCol>
              </a:tblGrid>
              <a:tr h="329861">
                <a:tc>
                  <a:txBody>
                    <a:bodyPr/>
                    <a:lstStyle/>
                    <a:p>
                      <a:r>
                        <a:rPr lang="en-GB" sz="1200" dirty="0"/>
                        <a:t>Staff</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60000"/>
                        <a:lumOff val="40000"/>
                      </a:schemeClr>
                    </a:solidFill>
                  </a:tcPr>
                </a:tc>
                <a:tc>
                  <a:txBody>
                    <a:bodyPr/>
                    <a:lstStyle/>
                    <a:p>
                      <a:r>
                        <a:rPr lang="en-GB" sz="1200" dirty="0"/>
                        <a:t>Qualification/Training</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60000"/>
                        <a:lumOff val="40000"/>
                      </a:schemeClr>
                    </a:solidFill>
                  </a:tcPr>
                </a:tc>
                <a:tc>
                  <a:txBody>
                    <a:bodyPr/>
                    <a:lstStyle/>
                    <a:p>
                      <a:r>
                        <a:rPr lang="en-GB" sz="1200" dirty="0"/>
                        <a:t>Outcome</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60000"/>
                        <a:lumOff val="40000"/>
                      </a:schemeClr>
                    </a:solidFill>
                  </a:tcPr>
                </a:tc>
                <a:extLst>
                  <a:ext uri="{0D108BD9-81ED-4DB2-BD59-A6C34878D82A}">
                    <a16:rowId xmlns:a16="http://schemas.microsoft.com/office/drawing/2014/main" val="3682384048"/>
                  </a:ext>
                </a:extLst>
              </a:tr>
              <a:tr h="549770">
                <a:tc>
                  <a:txBody>
                    <a:bodyPr/>
                    <a:lstStyle/>
                    <a:p>
                      <a:r>
                        <a:rPr lang="en-GB" sz="1200" dirty="0"/>
                        <a:t>Mr Matthews (SENDCo)</a:t>
                      </a:r>
                      <a:endParaRPr lang="en-GB" sz="12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r>
                        <a:rPr lang="en-GB" sz="1200" dirty="0"/>
                        <a:t>NPQSENCO (Ongoing)</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r>
                        <a:rPr lang="en-GB" sz="1200" dirty="0"/>
                        <a:t>Designed to build expertise in leading inclusive practices, mastering the SEND framework and legislation, and improving outcomes for pupils with special educational needs</a:t>
                      </a:r>
                      <a:r>
                        <a:rPr lang="en-GB" sz="1200" kern="1200" dirty="0">
                          <a:effectLst/>
                        </a:rPr>
                        <a:t>.</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extLst>
                  <a:ext uri="{0D108BD9-81ED-4DB2-BD59-A6C34878D82A}">
                    <a16:rowId xmlns:a16="http://schemas.microsoft.com/office/drawing/2014/main" val="1703227235"/>
                  </a:ext>
                </a:extLst>
              </a:tr>
              <a:tr h="755934">
                <a:tc>
                  <a:txBody>
                    <a:bodyPr/>
                    <a:lstStyle/>
                    <a:p>
                      <a:pPr lvl="0" algn="l">
                        <a:lnSpc>
                          <a:spcPct val="100000"/>
                        </a:lnSpc>
                        <a:spcBef>
                          <a:spcPts val="0"/>
                        </a:spcBef>
                        <a:spcAft>
                          <a:spcPts val="0"/>
                        </a:spcAft>
                        <a:buNone/>
                      </a:pPr>
                      <a:r>
                        <a:rPr lang="en-GB" sz="1200" b="0" i="0" u="none" strike="noStrike" noProof="0" dirty="0">
                          <a:latin typeface="Aptos"/>
                        </a:rPr>
                        <a:t>Miss Nye (AHT/SENDCo)</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GB" sz="1200" dirty="0"/>
                        <a:t>National Award for Special Educational Needs Coordinators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l">
                        <a:lnSpc>
                          <a:spcPct val="100000"/>
                        </a:lnSpc>
                        <a:spcBef>
                          <a:spcPts val="0"/>
                        </a:spcBef>
                        <a:spcAft>
                          <a:spcPts val="0"/>
                        </a:spcAft>
                        <a:buNone/>
                      </a:pPr>
                      <a:r>
                        <a:rPr lang="en-GB" sz="1200" b="0" i="0" u="none" strike="noStrike" noProof="0" dirty="0">
                          <a:solidFill>
                            <a:srgbClr val="000000"/>
                          </a:solidFill>
                          <a:latin typeface="Aptos"/>
                        </a:rPr>
                        <a:t>Designed to build expertise in leading inclusive practices, mastering the SEND framework and legislation, and improving outcomes for pupils with special educational needs.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771638802"/>
                  </a:ext>
                </a:extLst>
              </a:tr>
              <a:tr h="549770">
                <a:tc>
                  <a:txBody>
                    <a:bodyPr/>
                    <a:lstStyle/>
                    <a:p>
                      <a:r>
                        <a:rPr lang="en-GB" sz="1200" dirty="0"/>
                        <a:t>Whole school</a:t>
                      </a:r>
                      <a:endParaRPr lang="en-GB" sz="12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r>
                        <a:rPr lang="en-GB" sz="1200" dirty="0"/>
                        <a:t>Provision Mapping Implementation</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r>
                        <a:rPr lang="en-GB" sz="1200" dirty="0"/>
                        <a:t>Staff using centralised system to monitor provision across the school. </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extLst>
                  <a:ext uri="{0D108BD9-81ED-4DB2-BD59-A6C34878D82A}">
                    <a16:rowId xmlns:a16="http://schemas.microsoft.com/office/drawing/2014/main" val="828819001"/>
                  </a:ext>
                </a:extLst>
              </a:tr>
              <a:tr h="755934">
                <a:tc>
                  <a:txBody>
                    <a:bodyPr/>
                    <a:lstStyle/>
                    <a:p>
                      <a:r>
                        <a:rPr lang="en-GB" sz="1200" dirty="0"/>
                        <a:t>Mr Matthews (DHT), Miss </a:t>
                      </a:r>
                      <a:r>
                        <a:rPr lang="en-GB" sz="1200" dirty="0" err="1"/>
                        <a:t>Witzcak</a:t>
                      </a:r>
                      <a:endParaRPr lang="en-GB" sz="1200" dirty="0" err="1">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200" dirty="0"/>
                        <a:t>Team Teach</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200" kern="1200" dirty="0">
                          <a:effectLst/>
                        </a:rPr>
                        <a:t>Learning de-escalation techniques to reduce risk, improving teamwork and communication, developing confidence, and ensuring a safer environment for both staff and the people they support.</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86617589"/>
                  </a:ext>
                </a:extLst>
              </a:tr>
              <a:tr h="1401911">
                <a:tc>
                  <a:txBody>
                    <a:bodyPr/>
                    <a:lstStyle/>
                    <a:p>
                      <a:r>
                        <a:rPr lang="en-GB" sz="1200" dirty="0"/>
                        <a:t>Mr Matthews (DHT), </a:t>
                      </a:r>
                      <a:endParaRPr lang="en-GB" sz="1200" dirty="0">
                        <a:latin typeface="Calibri"/>
                        <a:cs typeface="Calibri"/>
                      </a:endParaRPr>
                    </a:p>
                    <a:p>
                      <a:pPr lvl="0">
                        <a:buNone/>
                      </a:pPr>
                      <a:r>
                        <a:rPr lang="en-GB" sz="1200" dirty="0"/>
                        <a:t>Miss Nye (AHT/SENDCo)</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r>
                        <a:rPr lang="en-GB" sz="1200" dirty="0"/>
                        <a:t>SEND Law Training</a:t>
                      </a:r>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pPr marL="342900" marR="637540" lvl="0" indent="-342900" eaLnBrk="0" hangingPunct="0">
                        <a:lnSpc>
                          <a:spcPct val="103000"/>
                        </a:lnSpc>
                        <a:spcBef>
                          <a:spcPts val="1240"/>
                        </a:spcBef>
                        <a:buFont typeface="Arial" panose="020B0604020202020204" pitchFamily="34" charset="0"/>
                        <a:buChar char="•"/>
                        <a:tabLst>
                          <a:tab pos="408940" algn="l"/>
                        </a:tabLst>
                      </a:pPr>
                      <a:r>
                        <a:rPr lang="en-GB" sz="1200" spc="0" dirty="0">
                          <a:effectLst/>
                        </a:rPr>
                        <a:t>To</a:t>
                      </a:r>
                      <a:r>
                        <a:rPr lang="en-GB" sz="1200" spc="-60" dirty="0">
                          <a:effectLst/>
                        </a:rPr>
                        <a:t> </a:t>
                      </a:r>
                      <a:r>
                        <a:rPr lang="en-GB" sz="1200" spc="0" dirty="0">
                          <a:effectLst/>
                        </a:rPr>
                        <a:t>make</a:t>
                      </a:r>
                      <a:r>
                        <a:rPr lang="en-GB" sz="1200" spc="-50" dirty="0">
                          <a:effectLst/>
                        </a:rPr>
                        <a:t> </a:t>
                      </a:r>
                      <a:r>
                        <a:rPr lang="en-GB" sz="1200" spc="0" dirty="0">
                          <a:effectLst/>
                        </a:rPr>
                        <a:t>you</a:t>
                      </a:r>
                      <a:r>
                        <a:rPr lang="en-GB" sz="1200" spc="-50" dirty="0">
                          <a:effectLst/>
                        </a:rPr>
                        <a:t> </a:t>
                      </a:r>
                      <a:r>
                        <a:rPr lang="en-GB" sz="1200" spc="0" dirty="0">
                          <a:effectLst/>
                        </a:rPr>
                        <a:t>aware</a:t>
                      </a:r>
                      <a:r>
                        <a:rPr lang="en-GB" sz="1200" spc="-50" dirty="0">
                          <a:effectLst/>
                        </a:rPr>
                        <a:t> </a:t>
                      </a:r>
                      <a:r>
                        <a:rPr lang="en-GB" sz="1200" spc="0" dirty="0">
                          <a:effectLst/>
                        </a:rPr>
                        <a:t>of</a:t>
                      </a:r>
                      <a:r>
                        <a:rPr lang="en-GB" sz="1200" spc="-50" dirty="0">
                          <a:effectLst/>
                        </a:rPr>
                        <a:t> </a:t>
                      </a:r>
                      <a:r>
                        <a:rPr lang="en-GB" sz="1200" spc="0" dirty="0">
                          <a:effectLst/>
                        </a:rPr>
                        <a:t>the</a:t>
                      </a:r>
                      <a:r>
                        <a:rPr lang="en-GB" sz="1200" spc="-60" dirty="0">
                          <a:effectLst/>
                        </a:rPr>
                        <a:t> </a:t>
                      </a:r>
                      <a:r>
                        <a:rPr lang="en-GB" sz="1200" spc="0" dirty="0">
                          <a:effectLst/>
                        </a:rPr>
                        <a:t>types</a:t>
                      </a:r>
                      <a:r>
                        <a:rPr lang="en-GB" sz="1200" spc="-60" dirty="0">
                          <a:effectLst/>
                        </a:rPr>
                        <a:t> </a:t>
                      </a:r>
                      <a:r>
                        <a:rPr lang="en-GB" sz="1200" spc="0" dirty="0">
                          <a:effectLst/>
                        </a:rPr>
                        <a:t>of</a:t>
                      </a:r>
                      <a:r>
                        <a:rPr lang="en-GB" sz="1200" spc="-60" dirty="0">
                          <a:effectLst/>
                        </a:rPr>
                        <a:t> </a:t>
                      </a:r>
                      <a:r>
                        <a:rPr lang="en-GB" sz="1200" spc="0" dirty="0">
                          <a:effectLst/>
                        </a:rPr>
                        <a:t>SEND</a:t>
                      </a:r>
                      <a:r>
                        <a:rPr lang="en-GB" sz="1200" spc="-40" dirty="0">
                          <a:effectLst/>
                        </a:rPr>
                        <a:t> </a:t>
                      </a:r>
                      <a:r>
                        <a:rPr lang="en-GB" sz="1200" spc="0" dirty="0">
                          <a:effectLst/>
                        </a:rPr>
                        <a:t>appeals and an outline of the process</a:t>
                      </a:r>
                      <a:endParaRPr lang="en-GB" sz="1200">
                        <a:effectLst/>
                      </a:endParaRPr>
                    </a:p>
                    <a:p>
                      <a:pPr marL="342900" marR="471170" lvl="0" indent="-342900" eaLnBrk="0" hangingPunct="0">
                        <a:lnSpc>
                          <a:spcPct val="103000"/>
                        </a:lnSpc>
                        <a:spcBef>
                          <a:spcPts val="5"/>
                        </a:spcBef>
                        <a:buFont typeface="Arial" panose="020B0604020202020204" pitchFamily="34" charset="0"/>
                        <a:buChar char="•"/>
                        <a:tabLst>
                          <a:tab pos="408940" algn="l"/>
                        </a:tabLst>
                      </a:pPr>
                      <a:r>
                        <a:rPr lang="en-GB" sz="1200" spc="0" dirty="0">
                          <a:effectLst/>
                        </a:rPr>
                        <a:t>Responding to a consultation request and applying the legal test</a:t>
                      </a:r>
                      <a:endParaRPr lang="en-GB" sz="1200" dirty="0"/>
                    </a:p>
                    <a:p>
                      <a:pPr marL="342900" marR="471170" lvl="0" indent="-342900" eaLnBrk="0" hangingPunct="0">
                        <a:lnSpc>
                          <a:spcPct val="103000"/>
                        </a:lnSpc>
                        <a:spcBef>
                          <a:spcPts val="5"/>
                        </a:spcBef>
                        <a:buFont typeface="Arial" panose="020B0604020202020204" pitchFamily="34" charset="0"/>
                        <a:buChar char="•"/>
                        <a:tabLst>
                          <a:tab pos="408940" algn="l"/>
                        </a:tabLst>
                      </a:pPr>
                      <a:r>
                        <a:rPr lang="en-GB" sz="1200" spc="0" dirty="0">
                          <a:effectLst/>
                        </a:rPr>
                        <a:t>Expectations</a:t>
                      </a:r>
                      <a:r>
                        <a:rPr lang="en-GB" sz="1200" spc="-45" dirty="0">
                          <a:effectLst/>
                        </a:rPr>
                        <a:t> </a:t>
                      </a:r>
                      <a:r>
                        <a:rPr lang="en-GB" sz="1200" spc="0" dirty="0">
                          <a:effectLst/>
                        </a:rPr>
                        <a:t>of</a:t>
                      </a:r>
                      <a:r>
                        <a:rPr lang="en-GB" sz="1200" spc="-30" dirty="0">
                          <a:effectLst/>
                        </a:rPr>
                        <a:t> </a:t>
                      </a:r>
                      <a:r>
                        <a:rPr lang="en-GB" sz="1200" spc="0" dirty="0">
                          <a:effectLst/>
                        </a:rPr>
                        <a:t>an</a:t>
                      </a:r>
                      <a:r>
                        <a:rPr lang="en-GB" sz="1200" spc="-15" dirty="0">
                          <a:effectLst/>
                        </a:rPr>
                        <a:t> </a:t>
                      </a:r>
                      <a:r>
                        <a:rPr lang="en-GB" sz="1200" spc="0" dirty="0">
                          <a:effectLst/>
                        </a:rPr>
                        <a:t>expert</a:t>
                      </a:r>
                      <a:r>
                        <a:rPr lang="en-GB" sz="1200" spc="-30" dirty="0">
                          <a:effectLst/>
                        </a:rPr>
                        <a:t> </a:t>
                      </a:r>
                      <a:r>
                        <a:rPr lang="en-GB" sz="1200" spc="0" dirty="0">
                          <a:effectLst/>
                        </a:rPr>
                        <a:t>witness</a:t>
                      </a:r>
                      <a:r>
                        <a:rPr lang="en-GB" sz="1200" spc="-25" dirty="0">
                          <a:effectLst/>
                        </a:rPr>
                        <a:t> </a:t>
                      </a:r>
                      <a:r>
                        <a:rPr lang="en-GB" sz="1200" spc="0" dirty="0">
                          <a:effectLst/>
                        </a:rPr>
                        <a:t>in</a:t>
                      </a:r>
                      <a:r>
                        <a:rPr lang="en-GB" sz="1200" spc="-15" dirty="0">
                          <a:effectLst/>
                        </a:rPr>
                        <a:t> </a:t>
                      </a:r>
                      <a:r>
                        <a:rPr lang="en-GB" sz="1200" spc="0" dirty="0">
                          <a:effectLst/>
                        </a:rPr>
                        <a:t>a</a:t>
                      </a:r>
                      <a:r>
                        <a:rPr lang="en-GB" sz="1200" spc="-15" dirty="0">
                          <a:effectLst/>
                        </a:rPr>
                        <a:t> </a:t>
                      </a:r>
                      <a:r>
                        <a:rPr lang="en-GB" sz="1200" spc="0" dirty="0">
                          <a:effectLst/>
                        </a:rPr>
                        <a:t>SEND appeal including your legal duties</a:t>
                      </a:r>
                    </a:p>
                    <a:p>
                      <a:pPr marL="342900" lvl="0" indent="-342900" eaLnBrk="0" hangingPunct="0">
                        <a:buFont typeface="Arial" panose="020B0604020202020204" pitchFamily="34" charset="0"/>
                        <a:buChar char="•"/>
                        <a:tabLst>
                          <a:tab pos="408305" algn="l"/>
                        </a:tabLst>
                      </a:pPr>
                      <a:r>
                        <a:rPr lang="en-GB" sz="1200" spc="0" dirty="0">
                          <a:effectLst/>
                        </a:rPr>
                        <a:t>Preparing</a:t>
                      </a:r>
                      <a:r>
                        <a:rPr lang="en-GB" sz="1200" spc="-25" dirty="0">
                          <a:effectLst/>
                        </a:rPr>
                        <a:t> </a:t>
                      </a:r>
                      <a:r>
                        <a:rPr lang="en-GB" sz="1200" spc="0" dirty="0">
                          <a:effectLst/>
                        </a:rPr>
                        <a:t>a</a:t>
                      </a:r>
                      <a:r>
                        <a:rPr lang="en-GB" sz="1200" spc="5" dirty="0">
                          <a:effectLst/>
                        </a:rPr>
                        <a:t> </a:t>
                      </a:r>
                      <a:r>
                        <a:rPr lang="en-GB" sz="1200" spc="0" dirty="0">
                          <a:effectLst/>
                        </a:rPr>
                        <a:t>witness statement</a:t>
                      </a:r>
                      <a:r>
                        <a:rPr lang="en-GB" sz="1200" spc="-30" dirty="0">
                          <a:effectLst/>
                        </a:rPr>
                        <a:t> </a:t>
                      </a:r>
                      <a:r>
                        <a:rPr lang="en-GB" sz="1200" spc="0" dirty="0">
                          <a:effectLst/>
                        </a:rPr>
                        <a:t>for</a:t>
                      </a:r>
                      <a:r>
                        <a:rPr lang="en-GB" sz="1200" spc="-10" dirty="0">
                          <a:effectLst/>
                        </a:rPr>
                        <a:t> </a:t>
                      </a:r>
                      <a:r>
                        <a:rPr lang="en-GB" sz="1200" spc="0" dirty="0">
                          <a:effectLst/>
                        </a:rPr>
                        <a:t>the</a:t>
                      </a:r>
                      <a:r>
                        <a:rPr lang="en-GB" sz="1200" spc="-25" dirty="0">
                          <a:effectLst/>
                        </a:rPr>
                        <a:t> </a:t>
                      </a:r>
                      <a:r>
                        <a:rPr lang="en-GB" sz="1200" spc="0" dirty="0">
                          <a:effectLst/>
                        </a:rPr>
                        <a:t>SEND </a:t>
                      </a:r>
                      <a:r>
                        <a:rPr lang="en-GB" sz="1200" spc="-10" dirty="0">
                          <a:effectLst/>
                        </a:rPr>
                        <a:t>appeal</a:t>
                      </a:r>
                      <a:endParaRPr lang="en-GB" sz="1200" spc="0" dirty="0">
                        <a:effectLst/>
                      </a:endParaRPr>
                    </a:p>
                    <a:p>
                      <a:pPr marL="342900" lvl="0" indent="-342900" eaLnBrk="0" hangingPunct="0">
                        <a:buFont typeface="Arial" panose="020B0604020202020204" pitchFamily="34" charset="0"/>
                        <a:buChar char="•"/>
                        <a:tabLst>
                          <a:tab pos="408305" algn="l"/>
                        </a:tabLst>
                      </a:pPr>
                      <a:r>
                        <a:rPr lang="en-GB" sz="1200" spc="0" dirty="0">
                          <a:effectLst/>
                        </a:rPr>
                        <a:t>Attendance</a:t>
                      </a:r>
                      <a:r>
                        <a:rPr lang="en-GB" sz="1200" spc="-40" dirty="0">
                          <a:effectLst/>
                        </a:rPr>
                        <a:t> </a:t>
                      </a:r>
                      <a:r>
                        <a:rPr lang="en-GB" sz="1200" spc="0" dirty="0">
                          <a:effectLst/>
                        </a:rPr>
                        <a:t>at</a:t>
                      </a:r>
                      <a:r>
                        <a:rPr lang="en-GB" sz="1200" spc="-25" dirty="0">
                          <a:effectLst/>
                        </a:rPr>
                        <a:t> </a:t>
                      </a:r>
                      <a:r>
                        <a:rPr lang="en-GB" sz="1200" spc="0" dirty="0">
                          <a:effectLst/>
                        </a:rPr>
                        <a:t>the</a:t>
                      </a:r>
                      <a:r>
                        <a:rPr lang="en-GB" sz="1200" spc="-15" dirty="0">
                          <a:effectLst/>
                        </a:rPr>
                        <a:t> </a:t>
                      </a:r>
                      <a:r>
                        <a:rPr lang="en-GB" sz="1200" spc="0" dirty="0">
                          <a:effectLst/>
                        </a:rPr>
                        <a:t>SEND appeal</a:t>
                      </a:r>
                      <a:r>
                        <a:rPr lang="en-GB" sz="1200" spc="-10" dirty="0">
                          <a:effectLst/>
                        </a:rPr>
                        <a:t> hearing</a:t>
                      </a:r>
                      <a:endParaRPr lang="en-GB" sz="1200" spc="0" dirty="0">
                        <a:effectLst/>
                      </a:endParaRPr>
                    </a:p>
                    <a:p>
                      <a:endParaRPr lang="en-GB" sz="1200" dirty="0">
                        <a:latin typeface="+mn-lt"/>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extLst>
                  <a:ext uri="{0D108BD9-81ED-4DB2-BD59-A6C34878D82A}">
                    <a16:rowId xmlns:a16="http://schemas.microsoft.com/office/drawing/2014/main" val="1147980160"/>
                  </a:ext>
                </a:extLst>
              </a:tr>
              <a:tr h="549770">
                <a:tc>
                  <a:txBody>
                    <a:bodyPr/>
                    <a:lstStyle/>
                    <a:p>
                      <a:r>
                        <a:rPr lang="en-GB" sz="1200" dirty="0"/>
                        <a:t>Whole School</a:t>
                      </a:r>
                      <a:endParaRPr lang="en-GB" sz="12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200" dirty="0"/>
                        <a:t>Zones of Regulation Training</a:t>
                      </a:r>
                      <a:endParaRPr lang="en-GB" sz="12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200" dirty="0"/>
                        <a:t>Whole School approach to managing wellbeing, mental health, social and emotions and behaviour.</a:t>
                      </a:r>
                      <a:endParaRPr lang="en-GB" sz="12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584730982"/>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4E9B85D7-5530-4CF3-99E6-CC7538430086}"/>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79577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E83756-698A-69D5-2279-F27A1E50F5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A29030C-2053-C281-AC15-8D3F33D33C48}"/>
              </a:ext>
            </a:extLst>
          </p:cNvPr>
          <p:cNvSpPr>
            <a:spLocks noGrp="1"/>
          </p:cNvSpPr>
          <p:nvPr>
            <p:ph type="title"/>
          </p:nvPr>
        </p:nvSpPr>
        <p:spPr/>
        <p:txBody>
          <a:bodyPr>
            <a:noAutofit/>
          </a:bodyPr>
          <a:lstStyle/>
          <a:p>
            <a:r>
              <a:rPr lang="en-GB" sz="3200" b="1" dirty="0">
                <a:latin typeface="Calibri"/>
                <a:ea typeface="Calibri"/>
                <a:cs typeface="Calibri"/>
              </a:rPr>
              <a:t>4. How we notice and understand when a child may need extra support</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D727599F-1322-B214-F967-FCFC00BEE317}"/>
              </a:ext>
            </a:extLst>
          </p:cNvPr>
          <p:cNvSpPr>
            <a:spLocks noGrp="1"/>
          </p:cNvSpPr>
          <p:nvPr>
            <p:ph idx="1"/>
          </p:nvPr>
        </p:nvSpPr>
        <p:spPr>
          <a:xfrm>
            <a:off x="979814" y="1424792"/>
            <a:ext cx="10515600" cy="4351338"/>
          </a:xfrm>
        </p:spPr>
        <p:txBody>
          <a:bodyPr>
            <a:normAutofit/>
          </a:bodyPr>
          <a:lstStyle/>
          <a:p>
            <a:pPr marL="0" indent="0">
              <a:buNone/>
            </a:pPr>
            <a:endParaRPr lang="en-GB" dirty="0"/>
          </a:p>
          <a:p>
            <a:pPr marL="0" indent="0">
              <a:buNone/>
            </a:pPr>
            <a:endParaRPr lang="en-GB" dirty="0"/>
          </a:p>
        </p:txBody>
      </p:sp>
      <p:sp>
        <p:nvSpPr>
          <p:cNvPr id="7" name="Action Button: Go Home 6">
            <a:hlinkClick r:id="rId2" action="ppaction://hlinksldjump" highlightClick="1"/>
            <a:extLst>
              <a:ext uri="{FF2B5EF4-FFF2-40B4-BE49-F238E27FC236}">
                <a16:creationId xmlns:a16="http://schemas.microsoft.com/office/drawing/2014/main" id="{BFAC2E75-6902-4EED-BBC3-B80F363D57E7}"/>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86CD32C2-6574-0B63-4ACA-EDC41DF38A23}"/>
              </a:ext>
            </a:extLst>
          </p:cNvPr>
          <p:cNvSpPr txBox="1"/>
          <p:nvPr/>
        </p:nvSpPr>
        <p:spPr>
          <a:xfrm>
            <a:off x="838200" y="1426029"/>
            <a:ext cx="10929257"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5"/>
                </a:solidFill>
              </a:rPr>
              <a:t>1. Observation by Teachers and Staff</a:t>
            </a:r>
          </a:p>
          <a:p>
            <a:r>
              <a:rPr lang="en-US" dirty="0"/>
              <a:t>Teachers are often the first to notice signs that a child may need additional help. They look for:</a:t>
            </a:r>
          </a:p>
          <a:p>
            <a:pPr>
              <a:buFont typeface=""/>
              <a:buChar char="•"/>
            </a:pPr>
            <a:r>
              <a:rPr lang="en-US" b="1" dirty="0"/>
              <a:t>Academic struggles</a:t>
            </a:r>
            <a:r>
              <a:rPr lang="en-US" dirty="0"/>
              <a:t>: Difficulty with reading, writing, math, or following instructions.</a:t>
            </a:r>
          </a:p>
          <a:p>
            <a:pPr>
              <a:buFont typeface=""/>
              <a:buChar char="•"/>
            </a:pPr>
            <a:r>
              <a:rPr lang="en-US" b="1" dirty="0"/>
              <a:t>Behavioral signs</a:t>
            </a:r>
            <a:r>
              <a:rPr lang="en-US" dirty="0"/>
              <a:t>: Withdrawal, aggression, hyperactivity, or difficulty staying focused.</a:t>
            </a:r>
          </a:p>
          <a:p>
            <a:pPr>
              <a:buFont typeface=""/>
              <a:buChar char="•"/>
            </a:pPr>
            <a:r>
              <a:rPr lang="en-US" b="1" dirty="0"/>
              <a:t>Social challenges</a:t>
            </a:r>
            <a:r>
              <a:rPr lang="en-US" dirty="0"/>
              <a:t>: Trouble making friends, poor communication, or conflict with peers.</a:t>
            </a:r>
          </a:p>
          <a:p>
            <a:pPr>
              <a:buFont typeface=""/>
              <a:buChar char="•"/>
            </a:pPr>
            <a:r>
              <a:rPr lang="en-US" b="1" dirty="0"/>
              <a:t>Emotional indicators</a:t>
            </a:r>
            <a:r>
              <a:rPr lang="en-US" dirty="0"/>
              <a:t>: Anxiety, sadness, low self-esteem, or frequent frustration.</a:t>
            </a:r>
          </a:p>
          <a:p>
            <a:pPr>
              <a:buFont typeface=""/>
              <a:buChar char="•"/>
            </a:pPr>
            <a:endParaRPr lang="en-US" dirty="0">
              <a:solidFill>
                <a:srgbClr val="FF0000"/>
              </a:solidFill>
            </a:endParaRPr>
          </a:p>
          <a:p>
            <a:r>
              <a:rPr lang="en-US" b="1" dirty="0">
                <a:solidFill>
                  <a:srgbClr val="FF0000"/>
                </a:solidFill>
              </a:rPr>
              <a:t>2. Monitoring Progress</a:t>
            </a:r>
          </a:p>
          <a:p>
            <a:r>
              <a:rPr lang="en-US" dirty="0"/>
              <a:t>Schools use tools like:</a:t>
            </a:r>
          </a:p>
          <a:p>
            <a:pPr>
              <a:buFont typeface=""/>
              <a:buChar char="•"/>
            </a:pPr>
            <a:r>
              <a:rPr lang="en-US" b="1" dirty="0"/>
              <a:t>Baseline assessments</a:t>
            </a:r>
            <a:r>
              <a:rPr lang="en-US" dirty="0"/>
              <a:t> and </a:t>
            </a:r>
            <a:r>
              <a:rPr lang="en-US" b="1" dirty="0"/>
              <a:t>ongoing evaluations</a:t>
            </a:r>
            <a:r>
              <a:rPr lang="en-US" dirty="0"/>
              <a:t> to track academic progress.</a:t>
            </a:r>
          </a:p>
          <a:p>
            <a:pPr>
              <a:buFont typeface=""/>
              <a:buChar char="•"/>
            </a:pPr>
            <a:r>
              <a:rPr lang="en-US" b="1" dirty="0"/>
              <a:t>Standardized tests</a:t>
            </a:r>
            <a:r>
              <a:rPr lang="en-US" dirty="0"/>
              <a:t> to compare performance with age-related expectations.</a:t>
            </a:r>
          </a:p>
          <a:p>
            <a:pPr>
              <a:buFont typeface=""/>
              <a:buChar char="•"/>
            </a:pPr>
            <a:r>
              <a:rPr lang="en-US" b="1" dirty="0"/>
              <a:t>Learning journals</a:t>
            </a:r>
            <a:r>
              <a:rPr lang="en-US" dirty="0"/>
              <a:t> or </a:t>
            </a:r>
            <a:r>
              <a:rPr lang="en-US" b="1" dirty="0"/>
              <a:t>teacher notes</a:t>
            </a:r>
            <a:r>
              <a:rPr lang="en-US" dirty="0"/>
              <a:t> to document patterns over time.</a:t>
            </a:r>
          </a:p>
          <a:p>
            <a:pPr>
              <a:buFont typeface=""/>
              <a:buChar char="•"/>
            </a:pPr>
            <a:endParaRPr lang="en-US" dirty="0"/>
          </a:p>
          <a:p>
            <a:r>
              <a:rPr lang="en-US" b="1" dirty="0">
                <a:solidFill>
                  <a:srgbClr val="00B050"/>
                </a:solidFill>
              </a:rPr>
              <a:t>3. Communication with Parents/Guardians</a:t>
            </a:r>
          </a:p>
          <a:p>
            <a:r>
              <a:rPr lang="en-US" dirty="0"/>
              <a:t>Teachers may reach out to parents to:</a:t>
            </a:r>
          </a:p>
          <a:p>
            <a:pPr>
              <a:buFont typeface=""/>
              <a:buChar char="•"/>
            </a:pPr>
            <a:r>
              <a:rPr lang="en-US" dirty="0"/>
              <a:t>Share concerns and observations.</a:t>
            </a:r>
          </a:p>
          <a:p>
            <a:pPr>
              <a:buFont typeface=""/>
              <a:buChar char="•"/>
            </a:pPr>
            <a:r>
              <a:rPr lang="en-US" dirty="0"/>
              <a:t>Ask about behavior at home.</a:t>
            </a:r>
          </a:p>
          <a:p>
            <a:pPr>
              <a:buFont typeface=""/>
              <a:buChar char="•"/>
            </a:pPr>
            <a:r>
              <a:rPr lang="en-US" dirty="0"/>
              <a:t>Collaborate on strategies to support the child.</a:t>
            </a:r>
          </a:p>
          <a:p>
            <a:pPr>
              <a:buFont typeface=""/>
              <a:buChar char="•"/>
            </a:pPr>
            <a:endParaRPr lang="en-US" dirty="0">
              <a:solidFill>
                <a:schemeClr val="bg1"/>
              </a:solidFill>
            </a:endParaRPr>
          </a:p>
          <a:p>
            <a:endParaRPr lang="en-US" b="1" dirty="0">
              <a:solidFill>
                <a:schemeClr val="bg1"/>
              </a:solidFill>
            </a:endParaRPr>
          </a:p>
        </p:txBody>
      </p:sp>
    </p:spTree>
    <p:extLst>
      <p:ext uri="{BB962C8B-B14F-4D97-AF65-F5344CB8AC3E}">
        <p14:creationId xmlns:p14="http://schemas.microsoft.com/office/powerpoint/2010/main" val="3240189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E328B6-4C3E-C405-62D4-22042F3F43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3E5D93-7041-9EC9-F490-B619F7A8ED8D}"/>
              </a:ext>
            </a:extLst>
          </p:cNvPr>
          <p:cNvSpPr>
            <a:spLocks noGrp="1"/>
          </p:cNvSpPr>
          <p:nvPr>
            <p:ph type="title"/>
          </p:nvPr>
        </p:nvSpPr>
        <p:spPr>
          <a:xfrm>
            <a:off x="838200" y="561805"/>
            <a:ext cx="10515600" cy="800945"/>
          </a:xfrm>
        </p:spPr>
        <p:txBody>
          <a:bodyPr>
            <a:noAutofit/>
          </a:bodyPr>
          <a:lstStyle/>
          <a:p>
            <a:r>
              <a:rPr lang="en-GB" sz="2800" b="1" dirty="0">
                <a:latin typeface="Calibri"/>
                <a:ea typeface="Calibri"/>
                <a:cs typeface="Calibri"/>
              </a:rPr>
              <a:t>4. How we notice and understand when a child may need extra support</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31802FF4-D6AD-950D-2CC5-2A840491A6D0}"/>
              </a:ext>
            </a:extLst>
          </p:cNvPr>
          <p:cNvSpPr>
            <a:spLocks noGrp="1"/>
          </p:cNvSpPr>
          <p:nvPr>
            <p:ph idx="1"/>
          </p:nvPr>
        </p:nvSpPr>
        <p:spPr>
          <a:xfrm>
            <a:off x="2336800" y="799079"/>
            <a:ext cx="9617902" cy="1365380"/>
          </a:xfrm>
        </p:spPr>
        <p:txBody>
          <a:bodyPr vert="horz" lIns="91440" tIns="45720" rIns="91440" bIns="45720" rtlCol="0" anchor="t">
            <a:normAutofit/>
          </a:bodyPr>
          <a:lstStyle/>
          <a:p>
            <a:pPr marL="0" indent="0" algn="just">
              <a:lnSpc>
                <a:spcPct val="150000"/>
              </a:lnSpc>
              <a:buNone/>
            </a:pPr>
            <a:r>
              <a:rPr lang="en-GB" sz="1600" dirty="0">
                <a:latin typeface="Calibri"/>
                <a:ea typeface="Calibri"/>
                <a:cs typeface="Calibri"/>
              </a:rPr>
              <a:t>We want every child to get the support they need to learn and thrive. You can find out more about how we do this in our school policies, including how we keep children safe, support those with additional needs or medical conditions, make sure everyone is included, and listen to parents’ views. You can view all our policies:</a:t>
            </a:r>
          </a:p>
          <a:p>
            <a:pPr marL="0" indent="0">
              <a:buNone/>
            </a:pPr>
            <a:endParaRPr lang="en-GB"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375717C8-340F-0707-D550-80E70B209B2D}"/>
              </a:ext>
            </a:extLst>
          </p:cNvPr>
          <p:cNvGraphicFramePr>
            <a:graphicFrameLocks noGrp="1"/>
          </p:cNvGraphicFramePr>
          <p:nvPr>
            <p:extLst>
              <p:ext uri="{D42A27DB-BD31-4B8C-83A1-F6EECF244321}">
                <p14:modId xmlns:p14="http://schemas.microsoft.com/office/powerpoint/2010/main" val="212182194"/>
              </p:ext>
            </p:extLst>
          </p:nvPr>
        </p:nvGraphicFramePr>
        <p:xfrm>
          <a:off x="562279" y="2154175"/>
          <a:ext cx="10367784" cy="4459360"/>
        </p:xfrm>
        <a:graphic>
          <a:graphicData uri="http://schemas.openxmlformats.org/drawingml/2006/table">
            <a:tbl>
              <a:tblPr firstRow="1" bandRow="1">
                <a:tableStyleId>{00A15C55-8517-42AA-B614-E9B94910E393}</a:tableStyleId>
              </a:tblPr>
              <a:tblGrid>
                <a:gridCol w="5183892">
                  <a:extLst>
                    <a:ext uri="{9D8B030D-6E8A-4147-A177-3AD203B41FA5}">
                      <a16:colId xmlns:a16="http://schemas.microsoft.com/office/drawing/2014/main" val="1058182869"/>
                    </a:ext>
                  </a:extLst>
                </a:gridCol>
                <a:gridCol w="5183892">
                  <a:extLst>
                    <a:ext uri="{9D8B030D-6E8A-4147-A177-3AD203B41FA5}">
                      <a16:colId xmlns:a16="http://schemas.microsoft.com/office/drawing/2014/main" val="2915648500"/>
                    </a:ext>
                  </a:extLst>
                </a:gridCol>
              </a:tblGrid>
              <a:tr h="254173">
                <a:tc>
                  <a:txBody>
                    <a:bodyPr/>
                    <a:lstStyle/>
                    <a:p>
                      <a:r>
                        <a:rPr lang="en-GB" sz="1400" dirty="0"/>
                        <a:t>Policy Name</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60000"/>
                        <a:lumOff val="40000"/>
                      </a:schemeClr>
                    </a:solidFill>
                  </a:tcPr>
                </a:tc>
                <a:tc>
                  <a:txBody>
                    <a:bodyPr/>
                    <a:lstStyle/>
                    <a:p>
                      <a:r>
                        <a:rPr lang="en-GB" sz="1400" dirty="0"/>
                        <a:t>Link</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60000"/>
                        <a:lumOff val="40000"/>
                      </a:schemeClr>
                    </a:solidFill>
                  </a:tcPr>
                </a:tc>
                <a:extLst>
                  <a:ext uri="{0D108BD9-81ED-4DB2-BD59-A6C34878D82A}">
                    <a16:rowId xmlns:a16="http://schemas.microsoft.com/office/drawing/2014/main" val="1689136882"/>
                  </a:ext>
                </a:extLst>
              </a:tr>
              <a:tr h="520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SEND policy </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a:txBody>
                    <a:bodyPr/>
                    <a:lstStyle/>
                    <a:p>
                      <a:r>
                        <a:rPr lang="en-GB" sz="1400" dirty="0"/>
                        <a:t>https://www.ursulataylorschool.co.uk/storage/secure_download/MU9SczBQT1RvdWNudmFOeDhNMFhaQT09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extLst>
                  <a:ext uri="{0D108BD9-81ED-4DB2-BD59-A6C34878D82A}">
                    <a16:rowId xmlns:a16="http://schemas.microsoft.com/office/drawing/2014/main" val="4159580860"/>
                  </a:ext>
                </a:extLst>
              </a:tr>
              <a:tr h="375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Accessibility plan </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400" dirty="0"/>
                        <a:t>https://www.ursulataylorschool.co.uk/storage/secure_download/RjZXL1B1OGZqcU5mcSt4RVJOUVRtQT09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79499986"/>
                  </a:ext>
                </a:extLst>
              </a:tr>
              <a:tr h="375209">
                <a:tc>
                  <a:txBody>
                    <a:bodyPr/>
                    <a:lstStyle/>
                    <a:p>
                      <a:r>
                        <a:rPr lang="en-GB" sz="1400" dirty="0"/>
                        <a:t>Safeguarding Policy</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a:txBody>
                    <a:bodyPr/>
                    <a:lstStyle/>
                    <a:p>
                      <a:r>
                        <a:rPr lang="en-GB" sz="1400" dirty="0"/>
                        <a:t>https://www.ursulataylorschool.co.uk/storage/secure_download/ck53T3BKMksrNnJDUm02SHlhQTdSZz09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extLst>
                  <a:ext uri="{0D108BD9-81ED-4DB2-BD59-A6C34878D82A}">
                    <a16:rowId xmlns:a16="http://schemas.microsoft.com/office/drawing/2014/main" val="1741896688"/>
                  </a:ext>
                </a:extLst>
              </a:tr>
              <a:tr h="520452">
                <a:tc>
                  <a:txBody>
                    <a:bodyPr/>
                    <a:lstStyle/>
                    <a:p>
                      <a:r>
                        <a:rPr lang="en-GB" sz="1400" dirty="0"/>
                        <a:t>Behaviour Policy</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400" dirty="0"/>
                        <a:t>https://www.ursulataylorschool.co.uk/storage/secure_download/R0F6T1dTMkg1SFpqV2tPNG1mUHEzQT09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64309269"/>
                  </a:ext>
                </a:extLst>
              </a:tr>
              <a:tr h="520452">
                <a:tc>
                  <a:txBody>
                    <a:bodyPr/>
                    <a:lstStyle/>
                    <a:p>
                      <a:r>
                        <a:rPr lang="en-GB" sz="1400" dirty="0"/>
                        <a:t>Supporting pupils with medical conditions </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a:txBody>
                    <a:bodyPr/>
                    <a:lstStyle/>
                    <a:p>
                      <a:r>
                        <a:rPr lang="en-GB" sz="1400" dirty="0"/>
                        <a:t>https://www.ursulataylorschool.co.uk/storage/secure_download/M3dkMWx1aWpHNElZNzIwVEIxc0pGdz09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extLst>
                  <a:ext uri="{0D108BD9-81ED-4DB2-BD59-A6C34878D82A}">
                    <a16:rowId xmlns:a16="http://schemas.microsoft.com/office/drawing/2014/main" val="304991076"/>
                  </a:ext>
                </a:extLst>
              </a:tr>
              <a:tr h="520452">
                <a:tc>
                  <a:txBody>
                    <a:bodyPr/>
                    <a:lstStyle/>
                    <a:p>
                      <a:r>
                        <a:rPr lang="en-GB" sz="1400" dirty="0"/>
                        <a:t>Admissions Arrangements</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400" dirty="0"/>
                        <a:t>https://www.ursulataylorschool.co.uk/storage/secure_download/MUorazdrM0ZmK0krcHNLbGMrMnhqZz09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54396381"/>
                  </a:ext>
                </a:extLst>
              </a:tr>
              <a:tr h="375209">
                <a:tc>
                  <a:txBody>
                    <a:bodyPr/>
                    <a:lstStyle/>
                    <a:p>
                      <a:r>
                        <a:rPr lang="en-GB" sz="1400" dirty="0"/>
                        <a:t>Complaints Policy</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tc>
                  <a:txBody>
                    <a:bodyPr/>
                    <a:lstStyle/>
                    <a:p>
                      <a:r>
                        <a:rPr lang="en-GB" sz="1400" dirty="0"/>
                        <a:t>https://www.ursulataylorschool.co.uk/storage/secure_download/YTlJQlExa1pSQlRrclpjN3FCUC9wUT09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6">
                        <a:lumMod val="20000"/>
                        <a:lumOff val="80000"/>
                      </a:schemeClr>
                    </a:solidFill>
                  </a:tcPr>
                </a:tc>
                <a:extLst>
                  <a:ext uri="{0D108BD9-81ED-4DB2-BD59-A6C34878D82A}">
                    <a16:rowId xmlns:a16="http://schemas.microsoft.com/office/drawing/2014/main" val="2560497897"/>
                  </a:ext>
                </a:extLst>
              </a:tr>
              <a:tr h="518272">
                <a:tc>
                  <a:txBody>
                    <a:bodyPr/>
                    <a:lstStyle/>
                    <a:p>
                      <a:r>
                        <a:rPr lang="en-GB" sz="1400" dirty="0"/>
                        <a:t>Equality information and objectives </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400" dirty="0"/>
                        <a:t>https://www.ursulataylorschool.co.uk/storage/secure_download/RDlGZ2d6OXFkdkc1bk54YnhBMUZMUT09</a:t>
                      </a:r>
                      <a:endParaRPr lang="en-GB" sz="1400">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39704713"/>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6FA1F171-4CDC-4B09-9A56-71B99303D957}"/>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24635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D733A9-DEF6-24DB-07BF-8F740AE65F1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89AE56-964E-0A1C-7519-AFF2D245EB74}"/>
              </a:ext>
            </a:extLst>
          </p:cNvPr>
          <p:cNvSpPr>
            <a:spLocks noGrp="1"/>
          </p:cNvSpPr>
          <p:nvPr>
            <p:ph type="title"/>
          </p:nvPr>
        </p:nvSpPr>
        <p:spPr>
          <a:xfrm>
            <a:off x="838200" y="875765"/>
            <a:ext cx="10515600" cy="800945"/>
          </a:xfrm>
        </p:spPr>
        <p:txBody>
          <a:bodyPr>
            <a:noAutofit/>
          </a:bodyPr>
          <a:lstStyle/>
          <a:p>
            <a:r>
              <a:rPr lang="en-GB" sz="2800" b="1" i="0" u="none" strike="noStrike" dirty="0">
                <a:effectLst/>
                <a:latin typeface="Calibri"/>
                <a:ea typeface="Calibri"/>
                <a:cs typeface="Calibri"/>
              </a:rPr>
              <a:t>5a . How we check that support is making a difference</a:t>
            </a:r>
            <a:r>
              <a:rPr lang="en-US" sz="2800" b="1" i="0" dirty="0">
                <a:effectLst/>
                <a:latin typeface="Calibri"/>
                <a:ea typeface="Calibri"/>
                <a:cs typeface="Calibri"/>
              </a:rPr>
              <a:t>​</a:t>
            </a:r>
            <a:br>
              <a:rPr lang="en-US" sz="2800" b="1" i="0" dirty="0">
                <a:effectLst/>
                <a:latin typeface="Calibri" panose="020F0502020204030204" pitchFamily="34" charset="0"/>
                <a:cs typeface="Calibri" panose="020F0502020204030204" pitchFamily="34" charset="0"/>
              </a:rPr>
            </a:br>
            <a:br>
              <a:rPr lang="en-GB" sz="2800" b="1" dirty="0">
                <a:latin typeface="Calibri" panose="020F0502020204030204" pitchFamily="34" charset="0"/>
                <a:cs typeface="Calibri" panose="020F0502020204030204" pitchFamily="34" charset="0"/>
              </a:rPr>
            </a:br>
            <a:br>
              <a:rPr lang="en-GB" sz="2800" b="1" dirty="0">
                <a:latin typeface="Calibri" panose="020F0502020204030204" pitchFamily="34" charset="0"/>
                <a:cs typeface="Calibri" panose="020F0502020204030204" pitchFamily="34" charset="0"/>
              </a:rPr>
            </a:br>
            <a:endParaRPr lang="en-GB" sz="2800" b="1"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E7DA1E5F-8B40-3524-3743-C37594241B3F}"/>
              </a:ext>
            </a:extLst>
          </p:cNvPr>
          <p:cNvSpPr>
            <a:spLocks noGrp="1"/>
          </p:cNvSpPr>
          <p:nvPr>
            <p:ph idx="1"/>
          </p:nvPr>
        </p:nvSpPr>
        <p:spPr>
          <a:xfrm>
            <a:off x="326721" y="1175657"/>
            <a:ext cx="11674256" cy="4990868"/>
          </a:xfrm>
        </p:spPr>
        <p:txBody>
          <a:bodyPr vert="horz" lIns="91440" tIns="45720" rIns="91440" bIns="45720" rtlCol="0" anchor="t">
            <a:normAutofit fontScale="92500"/>
          </a:bodyPr>
          <a:lstStyle/>
          <a:p>
            <a:pPr marL="0" indent="0">
              <a:buNone/>
            </a:pPr>
            <a:r>
              <a:rPr lang="en-GB" sz="2600" b="1" dirty="0">
                <a:solidFill>
                  <a:schemeClr val="accent5">
                    <a:lumMod val="60000"/>
                    <a:lumOff val="40000"/>
                  </a:schemeClr>
                </a:solidFill>
                <a:latin typeface="Calibri"/>
                <a:ea typeface="Calibri"/>
                <a:cs typeface="Calibri"/>
              </a:rPr>
              <a:t>How often children are assessed</a:t>
            </a:r>
            <a:br>
              <a:rPr lang="en-GB" sz="2600" dirty="0">
                <a:latin typeface="Calibri" panose="020F0502020204030204" pitchFamily="34" charset="0"/>
                <a:cs typeface="Calibri" panose="020F0502020204030204" pitchFamily="34" charset="0"/>
              </a:rPr>
            </a:br>
            <a:r>
              <a:rPr lang="en-GB" sz="2600" dirty="0">
                <a:latin typeface="Calibri"/>
                <a:ea typeface="Calibri"/>
                <a:cs typeface="Calibri"/>
              </a:rPr>
              <a:t>At our school, children are assessed through an ongoing assessment of Ladders, which is a small steps of progress document. Individual Support Plans (ISP) are reviewed and SMART targets are rewritten termly. </a:t>
            </a:r>
            <a:endParaRPr lang="en-GB" sz="2600"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2600" b="1" dirty="0">
                <a:solidFill>
                  <a:schemeClr val="accent3">
                    <a:lumMod val="60000"/>
                    <a:lumOff val="40000"/>
                  </a:schemeClr>
                </a:solidFill>
                <a:latin typeface="Calibri"/>
                <a:ea typeface="Calibri"/>
                <a:cs typeface="Calibri"/>
              </a:rPr>
              <a:t>How this links to reports and review meetings</a:t>
            </a:r>
            <a:br>
              <a:rPr lang="en-GB" sz="2600" dirty="0">
                <a:latin typeface="Calibri" panose="020F0502020204030204" pitchFamily="34" charset="0"/>
                <a:cs typeface="Calibri" panose="020F0502020204030204" pitchFamily="34" charset="0"/>
              </a:rPr>
            </a:br>
            <a:r>
              <a:rPr lang="en-GB" sz="2600" dirty="0">
                <a:latin typeface="Calibri"/>
                <a:ea typeface="Calibri"/>
                <a:cs typeface="Calibri"/>
              </a:rPr>
              <a:t>The school liaises with external professionals and the local authority, in addition to the pupil's parents through review meetings. These meetings are designed to celebrate successes, track progress, and agree on next steps together.</a:t>
            </a:r>
            <a:endParaRPr lang="en-GB"/>
          </a:p>
          <a:p>
            <a:pPr marL="0" indent="0">
              <a:buNone/>
            </a:pPr>
            <a:r>
              <a:rPr lang="en-GB" sz="2600" b="1" dirty="0">
                <a:solidFill>
                  <a:schemeClr val="accent2">
                    <a:lumMod val="60000"/>
                    <a:lumOff val="40000"/>
                  </a:schemeClr>
                </a:solidFill>
                <a:latin typeface="Calibri"/>
                <a:ea typeface="Calibri"/>
                <a:cs typeface="Calibri"/>
              </a:rPr>
              <a:t>How interventions help</a:t>
            </a:r>
            <a:br>
              <a:rPr lang="en-GB" sz="2600" dirty="0">
                <a:latin typeface="Calibri" panose="020F0502020204030204" pitchFamily="34" charset="0"/>
                <a:cs typeface="Calibri" panose="020F0502020204030204" pitchFamily="34" charset="0"/>
              </a:rPr>
            </a:br>
            <a:r>
              <a:rPr lang="en-GB" sz="2600" dirty="0">
                <a:latin typeface="Calibri"/>
                <a:ea typeface="Calibri"/>
                <a:cs typeface="Calibri"/>
              </a:rPr>
              <a:t>Some children benefit from extra support, such as targeted reading, maths boosters, speech and language sessions, Zones of Regulation interventions and many more in-depth learning opportunities. These are recorded in ISP Intervention books that clearly demonstrate the intervention that the pupil is receiving and the impact it is having on their development and progress. These ISP Intervention Books are closely monitored by the SENDCo. </a:t>
            </a:r>
          </a:p>
        </p:txBody>
      </p:sp>
      <p:sp>
        <p:nvSpPr>
          <p:cNvPr id="4" name="Action Button: Go Home 3">
            <a:hlinkClick r:id="rId2" action="ppaction://hlinksldjump" highlightClick="1"/>
            <a:extLst>
              <a:ext uri="{FF2B5EF4-FFF2-40B4-BE49-F238E27FC236}">
                <a16:creationId xmlns:a16="http://schemas.microsoft.com/office/drawing/2014/main" id="{9EBE91FD-B835-4B51-8C6F-987F39F796A3}"/>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99685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CE1BF5-7D87-4B11-49BB-12EFF5B0D1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4A3B95-B683-F077-C0D3-3D26E9442AD2}"/>
              </a:ext>
            </a:extLst>
          </p:cNvPr>
          <p:cNvSpPr>
            <a:spLocks noGrp="1"/>
          </p:cNvSpPr>
          <p:nvPr>
            <p:ph type="title"/>
          </p:nvPr>
        </p:nvSpPr>
        <p:spPr>
          <a:xfrm>
            <a:off x="838200" y="638399"/>
            <a:ext cx="10515600" cy="1325563"/>
          </a:xfrm>
        </p:spPr>
        <p:txBody>
          <a:bodyPr>
            <a:normAutofit fontScale="90000"/>
          </a:bodyPr>
          <a:lstStyle/>
          <a:p>
            <a:r>
              <a:rPr lang="en-GB" sz="3100" b="1" dirty="0">
                <a:latin typeface="Calibri" panose="020F0502020204030204" pitchFamily="34" charset="0"/>
                <a:cs typeface="Calibri" panose="020F0502020204030204" pitchFamily="34" charset="0"/>
              </a:rPr>
              <a:t>5b. How we celebrate and track children’s progress</a:t>
            </a:r>
            <a:br>
              <a:rPr lang="en-GB" sz="4400" b="1" dirty="0">
                <a:latin typeface="Calibri" panose="020F0502020204030204" pitchFamily="34" charset="0"/>
                <a:cs typeface="Calibri" panose="020F0502020204030204" pitchFamily="34" charset="0"/>
              </a:rPr>
            </a:br>
            <a:br>
              <a:rPr lang="en-GB" dirty="0"/>
            </a:br>
            <a:endParaRPr lang="en-GB" dirty="0"/>
          </a:p>
        </p:txBody>
      </p:sp>
      <p:sp>
        <p:nvSpPr>
          <p:cNvPr id="6" name="Content Placeholder 5">
            <a:extLst>
              <a:ext uri="{FF2B5EF4-FFF2-40B4-BE49-F238E27FC236}">
                <a16:creationId xmlns:a16="http://schemas.microsoft.com/office/drawing/2014/main" id="{639FA16C-8DF9-BE18-6697-B9AECDACD5D2}"/>
              </a:ext>
            </a:extLst>
          </p:cNvPr>
          <p:cNvSpPr>
            <a:spLocks noGrp="1"/>
          </p:cNvSpPr>
          <p:nvPr>
            <p:ph idx="1"/>
          </p:nvPr>
        </p:nvSpPr>
        <p:spPr>
          <a:xfrm>
            <a:off x="879953" y="1064884"/>
            <a:ext cx="10515600" cy="5262913"/>
          </a:xfrm>
        </p:spPr>
        <p:txBody>
          <a:bodyPr>
            <a:normAutofit/>
          </a:bodyPr>
          <a:lstStyle/>
          <a:p>
            <a:pPr marL="0" indent="0">
              <a:lnSpc>
                <a:spcPct val="100000"/>
              </a:lnSpc>
              <a:buNone/>
            </a:pPr>
            <a:r>
              <a:rPr lang="en-GB" sz="1800" b="1" dirty="0">
                <a:latin typeface="Calibri" panose="020F0502020204030204" pitchFamily="34" charset="0"/>
                <a:cs typeface="Calibri" panose="020F0502020204030204" pitchFamily="34" charset="0"/>
              </a:rPr>
              <a:t>Assess, Plan, Do, Review cycle at Ursula Taylor:</a:t>
            </a:r>
            <a:endParaRPr lang="en-GB" sz="1800" dirty="0">
              <a:highlight>
                <a:srgbClr val="FFFF00"/>
              </a:highlight>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D6F725FC-C36B-DD4E-F026-5281F7B3723A}"/>
              </a:ext>
            </a:extLst>
          </p:cNvPr>
          <p:cNvGraphicFramePr>
            <a:graphicFrameLocks noGrp="1"/>
          </p:cNvGraphicFramePr>
          <p:nvPr>
            <p:extLst>
              <p:ext uri="{D42A27DB-BD31-4B8C-83A1-F6EECF244321}">
                <p14:modId xmlns:p14="http://schemas.microsoft.com/office/powerpoint/2010/main" val="2830520495"/>
              </p:ext>
            </p:extLst>
          </p:nvPr>
        </p:nvGraphicFramePr>
        <p:xfrm>
          <a:off x="354904" y="1534438"/>
          <a:ext cx="6720626" cy="4983633"/>
        </p:xfrm>
        <a:graphic>
          <a:graphicData uri="http://schemas.openxmlformats.org/drawingml/2006/table">
            <a:tbl>
              <a:tblPr firstRow="1" bandRow="1">
                <a:tableStyleId>{00A15C55-8517-42AA-B614-E9B94910E393}</a:tableStyleId>
              </a:tblPr>
              <a:tblGrid>
                <a:gridCol w="3360313">
                  <a:extLst>
                    <a:ext uri="{9D8B030D-6E8A-4147-A177-3AD203B41FA5}">
                      <a16:colId xmlns:a16="http://schemas.microsoft.com/office/drawing/2014/main" val="1806091453"/>
                    </a:ext>
                  </a:extLst>
                </a:gridCol>
                <a:gridCol w="3360313">
                  <a:extLst>
                    <a:ext uri="{9D8B030D-6E8A-4147-A177-3AD203B41FA5}">
                      <a16:colId xmlns:a16="http://schemas.microsoft.com/office/drawing/2014/main" val="1450672499"/>
                    </a:ext>
                  </a:extLst>
                </a:gridCol>
              </a:tblGrid>
              <a:tr h="2590281">
                <a:tc>
                  <a:txBody>
                    <a:bodyPr/>
                    <a:lstStyle/>
                    <a:p>
                      <a:r>
                        <a:rPr lang="en-GB" sz="1100" kern="1200" dirty="0">
                          <a:solidFill>
                            <a:schemeClr val="tx1"/>
                          </a:solidFill>
                          <a:effectLst/>
                        </a:rPr>
                        <a:t>1. Assess</a:t>
                      </a:r>
                    </a:p>
                    <a:p>
                      <a:endParaRPr lang="en-GB" sz="1100" kern="1200" dirty="0">
                        <a:solidFill>
                          <a:schemeClr val="tx1"/>
                        </a:solidFill>
                        <a:effectLst/>
                      </a:endParaRPr>
                    </a:p>
                    <a:p>
                      <a:r>
                        <a:rPr lang="en-GB" sz="1100" kern="1200" dirty="0">
                          <a:solidFill>
                            <a:schemeClr val="tx1"/>
                          </a:solidFill>
                          <a:effectLst/>
                        </a:rPr>
                        <a:t>This is where the school works out what your child needs help with. The teacher will:</a:t>
                      </a:r>
                    </a:p>
                    <a:p>
                      <a:pPr marL="171450" indent="-171450">
                        <a:buFont typeface="Arial" panose="020B0604020202020204" pitchFamily="34" charset="0"/>
                        <a:buChar char="•"/>
                      </a:pPr>
                      <a:r>
                        <a:rPr lang="en-GB" sz="1100" kern="1200" dirty="0">
                          <a:solidFill>
                            <a:schemeClr val="tx1"/>
                          </a:solidFill>
                          <a:effectLst/>
                        </a:rPr>
                        <a:t>Look at how your child is doing in class</a:t>
                      </a:r>
                    </a:p>
                    <a:p>
                      <a:pPr marL="171450" indent="-171450">
                        <a:buFont typeface="Arial" panose="020B0604020202020204" pitchFamily="34" charset="0"/>
                        <a:buChar char="•"/>
                      </a:pPr>
                      <a:r>
                        <a:rPr lang="en-GB" sz="1100" kern="1200" dirty="0">
                          <a:solidFill>
                            <a:schemeClr val="tx1"/>
                          </a:solidFill>
                          <a:effectLst/>
                        </a:rPr>
                        <a:t>Notice if they're finding some things harder than expected</a:t>
                      </a:r>
                    </a:p>
                    <a:p>
                      <a:pPr marL="171450" indent="-171450">
                        <a:buFont typeface="Arial" panose="020B0604020202020204" pitchFamily="34" charset="0"/>
                        <a:buChar char="•"/>
                      </a:pPr>
                      <a:r>
                        <a:rPr lang="en-GB" sz="1100" kern="1200" dirty="0">
                          <a:solidFill>
                            <a:schemeClr val="tx1"/>
                          </a:solidFill>
                          <a:effectLst/>
                        </a:rPr>
                        <a:t>Talk to you and your child about what they've noticed</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tc>
                  <a:txBody>
                    <a:bodyPr/>
                    <a:lstStyle/>
                    <a:p>
                      <a:r>
                        <a:rPr lang="en-GB" sz="1100" kern="1200" dirty="0">
                          <a:solidFill>
                            <a:schemeClr val="tx1"/>
                          </a:solidFill>
                          <a:effectLst/>
                        </a:rPr>
                        <a:t>2. Plan</a:t>
                      </a:r>
                    </a:p>
                    <a:p>
                      <a:endParaRPr lang="en-GB" sz="1100" kern="1200" dirty="0">
                        <a:solidFill>
                          <a:schemeClr val="tx1"/>
                        </a:solidFill>
                        <a:effectLst/>
                      </a:endParaRPr>
                    </a:p>
                    <a:p>
                      <a:r>
                        <a:rPr lang="en-GB" sz="1100" kern="1200" dirty="0">
                          <a:solidFill>
                            <a:schemeClr val="tx1"/>
                          </a:solidFill>
                          <a:effectLst/>
                        </a:rPr>
                        <a:t>Once the school understands your child's needs, they'll work with you to decide how to help. Together, you'll agree on:</a:t>
                      </a:r>
                    </a:p>
                    <a:p>
                      <a:pPr marL="171450" indent="-171450">
                        <a:buFont typeface="Arial" panose="020B0604020202020204" pitchFamily="34" charset="0"/>
                        <a:buChar char="•"/>
                      </a:pPr>
                      <a:r>
                        <a:rPr lang="en-GB" sz="1100" kern="1200" dirty="0">
                          <a:solidFill>
                            <a:schemeClr val="tx1"/>
                          </a:solidFill>
                          <a:effectLst/>
                        </a:rPr>
                        <a:t>What support your child will get (this might be extra help in class, special resources, or working in a small group)</a:t>
                      </a:r>
                    </a:p>
                    <a:p>
                      <a:pPr marL="171450" indent="-171450">
                        <a:buFont typeface="Arial" panose="020B0604020202020204" pitchFamily="34" charset="0"/>
                        <a:buChar char="•"/>
                      </a:pPr>
                      <a:r>
                        <a:rPr lang="en-GB" sz="1100" kern="1200" dirty="0">
                          <a:solidFill>
                            <a:schemeClr val="tx1"/>
                          </a:solidFill>
                          <a:effectLst/>
                        </a:rPr>
                        <a:t>What you're hoping to achieve</a:t>
                      </a:r>
                    </a:p>
                    <a:p>
                      <a:pPr marL="171450" indent="-171450">
                        <a:buFont typeface="Arial" panose="020B0604020202020204" pitchFamily="34" charset="0"/>
                        <a:buChar char="•"/>
                      </a:pPr>
                      <a:r>
                        <a:rPr lang="en-GB" sz="1100" kern="1200" dirty="0">
                          <a:solidFill>
                            <a:schemeClr val="tx1"/>
                          </a:solidFill>
                          <a:effectLst/>
                        </a:rPr>
                        <a:t>When you'll meet again to see how things are going</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40000"/>
                        <a:lumOff val="60000"/>
                      </a:schemeClr>
                    </a:solidFill>
                  </a:tcPr>
                </a:tc>
                <a:extLst>
                  <a:ext uri="{0D108BD9-81ED-4DB2-BD59-A6C34878D82A}">
                    <a16:rowId xmlns:a16="http://schemas.microsoft.com/office/drawing/2014/main" val="245851061"/>
                  </a:ext>
                </a:extLst>
              </a:tr>
              <a:tr h="2393352">
                <a:tc>
                  <a:txBody>
                    <a:bodyPr/>
                    <a:lstStyle/>
                    <a:p>
                      <a:r>
                        <a:rPr lang="en-GB" sz="1100" kern="1200" dirty="0">
                          <a:solidFill>
                            <a:schemeClr val="tx1"/>
                          </a:solidFill>
                          <a:effectLst/>
                        </a:rPr>
                        <a:t>3. Do</a:t>
                      </a:r>
                    </a:p>
                    <a:p>
                      <a:endParaRPr lang="en-GB" sz="1100" kern="1200" dirty="0">
                        <a:solidFill>
                          <a:schemeClr val="tx1"/>
                        </a:solidFill>
                        <a:effectLst/>
                      </a:endParaRPr>
                    </a:p>
                    <a:p>
                      <a:r>
                        <a:rPr lang="en-GB" sz="1100" kern="1200" dirty="0">
                          <a:solidFill>
                            <a:schemeClr val="tx1"/>
                          </a:solidFill>
                          <a:effectLst/>
                        </a:rPr>
                        <a:t>This is when the plan is put into action. Your child's teacher:</a:t>
                      </a:r>
                    </a:p>
                    <a:p>
                      <a:pPr marL="171450" indent="-171450">
                        <a:buFont typeface="Arial" panose="020B0604020202020204" pitchFamily="34" charset="0"/>
                        <a:buChar char="•"/>
                      </a:pPr>
                      <a:r>
                        <a:rPr lang="en-GB" sz="1100" kern="1200" dirty="0">
                          <a:solidFill>
                            <a:schemeClr val="tx1"/>
                          </a:solidFill>
                          <a:effectLst/>
                        </a:rPr>
                        <a:t>Remains responsible for your child's learning every day</a:t>
                      </a:r>
                    </a:p>
                    <a:p>
                      <a:pPr marL="171450" indent="-171450">
                        <a:buFont typeface="Arial" panose="020B0604020202020204" pitchFamily="34" charset="0"/>
                        <a:buChar char="•"/>
                      </a:pPr>
                      <a:r>
                        <a:rPr lang="en-GB" sz="1100" kern="1200" dirty="0">
                          <a:solidFill>
                            <a:schemeClr val="tx1"/>
                          </a:solidFill>
                          <a:effectLst/>
                        </a:rPr>
                        <a:t>Works with teaching assistants or specialists to provide the agreed support</a:t>
                      </a:r>
                    </a:p>
                    <a:p>
                      <a:pPr marL="171450" indent="-171450">
                        <a:buFont typeface="Arial" panose="020B0604020202020204" pitchFamily="34" charset="0"/>
                        <a:buChar char="•"/>
                      </a:pPr>
                      <a:r>
                        <a:rPr lang="en-GB" sz="1100" kern="1200" dirty="0">
                          <a:solidFill>
                            <a:schemeClr val="tx1"/>
                          </a:solidFill>
                          <a:effectLst/>
                        </a:rPr>
                        <a:t>Makes sure the support links to what's being taught in class</a:t>
                      </a:r>
                    </a:p>
                    <a:p>
                      <a:endParaRPr lang="en-GB"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60000"/>
                        <a:lumOff val="40000"/>
                      </a:schemeClr>
                    </a:solidFill>
                  </a:tcPr>
                </a:tc>
                <a:tc>
                  <a:txBody>
                    <a:bodyPr/>
                    <a:lstStyle/>
                    <a:p>
                      <a:r>
                        <a:rPr lang="en-GB" sz="1100" kern="1200" dirty="0">
                          <a:solidFill>
                            <a:schemeClr val="tx1"/>
                          </a:solidFill>
                          <a:effectLst/>
                        </a:rPr>
                        <a:t>4. Review</a:t>
                      </a:r>
                    </a:p>
                    <a:p>
                      <a:endParaRPr lang="en-GB" sz="1100" kern="1200" dirty="0">
                        <a:solidFill>
                          <a:schemeClr val="tx1"/>
                        </a:solidFill>
                        <a:effectLst/>
                      </a:endParaRPr>
                    </a:p>
                    <a:p>
                      <a:r>
                        <a:rPr lang="en-GB" sz="1100" kern="1200" dirty="0">
                          <a:solidFill>
                            <a:schemeClr val="tx1"/>
                          </a:solidFill>
                          <a:effectLst/>
                        </a:rPr>
                        <a:t>The school looks at whether the support is working by:</a:t>
                      </a:r>
                    </a:p>
                    <a:p>
                      <a:pPr marL="171450" indent="-171450">
                        <a:buFont typeface="Arial" panose="020B0604020202020204" pitchFamily="34" charset="0"/>
                        <a:buChar char="•"/>
                      </a:pPr>
                      <a:r>
                        <a:rPr lang="en-GB" sz="1100" kern="1200" dirty="0">
                          <a:solidFill>
                            <a:schemeClr val="tx1"/>
                          </a:solidFill>
                          <a:effectLst/>
                        </a:rPr>
                        <a:t>Checking your child's progress</a:t>
                      </a:r>
                    </a:p>
                    <a:p>
                      <a:pPr marL="171450" indent="-171450">
                        <a:buFont typeface="Arial" panose="020B0604020202020204" pitchFamily="34" charset="0"/>
                        <a:buChar char="•"/>
                      </a:pPr>
                      <a:r>
                        <a:rPr lang="en-GB" sz="1100" kern="1200" dirty="0">
                          <a:solidFill>
                            <a:schemeClr val="tx1"/>
                          </a:solidFill>
                          <a:effectLst/>
                        </a:rPr>
                        <a:t>Talking to you and your child about how things are going</a:t>
                      </a:r>
                    </a:p>
                    <a:p>
                      <a:pPr marL="171450" indent="-171450">
                        <a:buFont typeface="Arial" panose="020B0604020202020204" pitchFamily="34" charset="0"/>
                        <a:buChar char="•"/>
                      </a:pPr>
                      <a:r>
                        <a:rPr lang="en-GB" sz="1100" kern="1200" dirty="0">
                          <a:solidFill>
                            <a:schemeClr val="tx1"/>
                          </a:solidFill>
                          <a:effectLst/>
                        </a:rPr>
                        <a:t>Deciding if any changes are needed</a:t>
                      </a:r>
                    </a:p>
                    <a:p>
                      <a:br>
                        <a:rPr lang="en-GB" dirty="0"/>
                      </a:br>
                      <a:endParaRPr lang="en-GB"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75000"/>
                      </a:schemeClr>
                    </a:solidFill>
                  </a:tcPr>
                </a:tc>
                <a:extLst>
                  <a:ext uri="{0D108BD9-81ED-4DB2-BD59-A6C34878D82A}">
                    <a16:rowId xmlns:a16="http://schemas.microsoft.com/office/drawing/2014/main" val="69722067"/>
                  </a:ext>
                </a:extLst>
              </a:tr>
            </a:tbl>
          </a:graphicData>
        </a:graphic>
      </p:graphicFrame>
      <p:pic>
        <p:nvPicPr>
          <p:cNvPr id="1026" name="Picture 2" descr="The Graduated Approach - Assess, Plan, Do, Review | Graduated Approach |  Kirklees SEND Local Offer">
            <a:extLst>
              <a:ext uri="{FF2B5EF4-FFF2-40B4-BE49-F238E27FC236}">
                <a16:creationId xmlns:a16="http://schemas.microsoft.com/office/drawing/2014/main" id="{B23D2E0C-C725-9D07-1C8C-A9C7D14511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73" y="1931346"/>
            <a:ext cx="4545716" cy="4500259"/>
          </a:xfrm>
          <a:prstGeom prst="rect">
            <a:avLst/>
          </a:prstGeom>
          <a:noFill/>
          <a:extLst>
            <a:ext uri="{909E8E84-426E-40DD-AFC4-6F175D3DCCD1}">
              <a14:hiddenFill xmlns:a14="http://schemas.microsoft.com/office/drawing/2010/main">
                <a:solidFill>
                  <a:srgbClr val="FFFFFF"/>
                </a:solidFill>
              </a14:hiddenFill>
            </a:ext>
          </a:extLst>
        </p:spPr>
      </p:pic>
      <p:sp>
        <p:nvSpPr>
          <p:cNvPr id="7" name="Action Button: Go Home 6">
            <a:hlinkClick r:id="rId3" action="ppaction://hlinksldjump" highlightClick="1"/>
            <a:extLst>
              <a:ext uri="{FF2B5EF4-FFF2-40B4-BE49-F238E27FC236}">
                <a16:creationId xmlns:a16="http://schemas.microsoft.com/office/drawing/2014/main" id="{5D79FD51-DB48-4B2E-A0AF-8ADCC3576604}"/>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3460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9FFA04-42F8-B57D-A9E9-1A5351FB8BF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F3242F-88D6-FA86-08C0-ED0B6B275A86}"/>
              </a:ext>
            </a:extLst>
          </p:cNvPr>
          <p:cNvSpPr>
            <a:spLocks noGrp="1"/>
          </p:cNvSpPr>
          <p:nvPr>
            <p:ph type="title"/>
          </p:nvPr>
        </p:nvSpPr>
        <p:spPr>
          <a:xfrm>
            <a:off x="838199" y="293553"/>
            <a:ext cx="10515600" cy="1325563"/>
          </a:xfrm>
        </p:spPr>
        <p:txBody>
          <a:bodyPr>
            <a:normAutofit/>
          </a:bodyPr>
          <a:lstStyle/>
          <a:p>
            <a:r>
              <a:rPr lang="en-GB" sz="3100" b="1" dirty="0">
                <a:latin typeface="Calibri"/>
                <a:ea typeface="Calibri"/>
                <a:cs typeface="Calibri"/>
              </a:rPr>
              <a:t>5b. How we celebrate and track children’s progress</a:t>
            </a:r>
            <a:endParaRPr lang="en-GB">
              <a:latin typeface="Calibri"/>
              <a:ea typeface="Calibri"/>
              <a:cs typeface="Calibri"/>
            </a:endParaRPr>
          </a:p>
        </p:txBody>
      </p:sp>
      <p:sp>
        <p:nvSpPr>
          <p:cNvPr id="6" name="Content Placeholder 5">
            <a:extLst>
              <a:ext uri="{FF2B5EF4-FFF2-40B4-BE49-F238E27FC236}">
                <a16:creationId xmlns:a16="http://schemas.microsoft.com/office/drawing/2014/main" id="{194E869F-BCC1-A715-2F3A-9FDB1161629D}"/>
              </a:ext>
            </a:extLst>
          </p:cNvPr>
          <p:cNvSpPr>
            <a:spLocks noGrp="1"/>
          </p:cNvSpPr>
          <p:nvPr>
            <p:ph idx="1"/>
          </p:nvPr>
        </p:nvSpPr>
        <p:spPr>
          <a:xfrm>
            <a:off x="827762" y="1270660"/>
            <a:ext cx="10515600" cy="2061329"/>
          </a:xfrm>
        </p:spPr>
        <p:txBody>
          <a:bodyPr vert="horz" lIns="91440" tIns="45720" rIns="91440" bIns="45720" rtlCol="0" anchor="t">
            <a:normAutofit fontScale="92500"/>
          </a:bodyPr>
          <a:lstStyle/>
          <a:p>
            <a:pPr marL="0" indent="0">
              <a:buNone/>
            </a:pPr>
            <a:endParaRPr lang="en-GB" sz="1700" b="1" dirty="0">
              <a:latin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lang="en-GB" sz="1800" b="0" i="0" dirty="0">
                <a:effectLst/>
                <a:latin typeface="Calibri"/>
                <a:ea typeface="Calibri"/>
                <a:cs typeface="Calibri"/>
              </a:rPr>
              <a:t>Sometimes, children need extra help to understand how they learn best or to support their health and wellbeing. When this happens, we may ask specialists (experts in particular areas) to assess your child. This simply means they'll spend time getting to know your child better and understanding what support would help them most.</a:t>
            </a:r>
          </a:p>
          <a:p>
            <a:pPr marL="0" indent="0">
              <a:lnSpc>
                <a:spcPct val="100000"/>
              </a:lnSpc>
              <a:spcBef>
                <a:spcPts val="0"/>
              </a:spcBef>
              <a:buNone/>
              <a:defRPr/>
            </a:pPr>
            <a:endParaRPr lang="en-GB" sz="1800" dirty="0">
              <a:solidFill>
                <a:srgbClr val="242424"/>
              </a:solidFill>
              <a:latin typeface="Calibri" panose="020F0502020204030204" pitchFamily="34" charset="0"/>
              <a:cs typeface="Calibri" panose="020F0502020204030204" pitchFamily="34" charset="0"/>
            </a:endParaRPr>
          </a:p>
          <a:p>
            <a:pPr marL="0" indent="0">
              <a:lnSpc>
                <a:spcPct val="100000"/>
              </a:lnSpc>
              <a:spcBef>
                <a:spcPts val="0"/>
              </a:spcBef>
              <a:buNone/>
              <a:defRPr/>
            </a:pPr>
            <a:r>
              <a:rPr lang="en-GB" sz="1800" b="1" i="0" dirty="0">
                <a:solidFill>
                  <a:srgbClr val="242424"/>
                </a:solidFill>
                <a:effectLst/>
                <a:latin typeface="Calibri" panose="020F0502020204030204" pitchFamily="34" charset="0"/>
                <a:cs typeface="Calibri" panose="020F0502020204030204" pitchFamily="34" charset="0"/>
              </a:rPr>
              <a:t>Common Types of Assessments:</a:t>
            </a:r>
            <a:endParaRPr lang="en-GB" sz="1800" b="0" i="0" dirty="0">
              <a:solidFill>
                <a:srgbClr val="242424"/>
              </a:solidFill>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242424"/>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latin typeface="Calibri" panose="020F0502020204030204" pitchFamily="34" charset="0"/>
              <a:cs typeface="Calibri" panose="020F0502020204030204" pitchFamily="34" charset="0"/>
            </a:endParaRPr>
          </a:p>
          <a:p>
            <a:pPr marL="0" indent="0">
              <a:buNone/>
            </a:pPr>
            <a:endParaRPr lang="en-GB" sz="1700" b="1" dirty="0">
              <a:latin typeface="Calibri" panose="020F0502020204030204" pitchFamily="34" charset="0"/>
              <a:cs typeface="Calibri" panose="020F0502020204030204" pitchFamily="34" charset="0"/>
            </a:endParaRPr>
          </a:p>
          <a:p>
            <a:pPr marL="0" indent="0">
              <a:buNone/>
            </a:pPr>
            <a:endParaRPr lang="en-GB" sz="1700" b="1" dirty="0">
              <a:latin typeface="Calibri" panose="020F0502020204030204" pitchFamily="34" charset="0"/>
              <a:cs typeface="Calibri" panose="020F0502020204030204" pitchFamily="34" charset="0"/>
            </a:endParaRPr>
          </a:p>
          <a:p>
            <a:pPr marL="0" indent="0">
              <a:buNone/>
            </a:pPr>
            <a:endParaRPr lang="en-GB" sz="1700" b="1" dirty="0">
              <a:latin typeface="Calibri" panose="020F0502020204030204" pitchFamily="34" charset="0"/>
              <a:cs typeface="Calibri" panose="020F0502020204030204" pitchFamily="34" charset="0"/>
            </a:endParaRPr>
          </a:p>
          <a:p>
            <a:pPr marL="0" indent="0">
              <a:buNone/>
            </a:pPr>
            <a:endParaRPr lang="en-GB" sz="1700" b="1" dirty="0">
              <a:latin typeface="Calibri" panose="020F0502020204030204" pitchFamily="34" charset="0"/>
              <a:cs typeface="Calibri" panose="020F0502020204030204" pitchFamily="34" charset="0"/>
            </a:endParaRPr>
          </a:p>
          <a:p>
            <a:pPr marL="0" indent="0" algn="l">
              <a:buNone/>
            </a:pPr>
            <a:endParaRPr lang="en-GB" sz="1200" b="1" dirty="0">
              <a:solidFill>
                <a:srgbClr val="242424"/>
              </a:solidFill>
              <a:latin typeface="modernEra"/>
            </a:endParaRPr>
          </a:p>
          <a:p>
            <a:pPr marL="0" indent="0" algn="l">
              <a:buNone/>
            </a:pPr>
            <a:endParaRPr lang="en-GB" sz="1200" b="1" i="0" dirty="0">
              <a:solidFill>
                <a:srgbClr val="242424"/>
              </a:solidFill>
              <a:effectLst/>
              <a:latin typeface="modernEra"/>
            </a:endParaRPr>
          </a:p>
          <a:p>
            <a:pPr marL="0" indent="0">
              <a:buNone/>
            </a:pPr>
            <a:endParaRPr lang="en-GB" sz="1700" b="1" dirty="0">
              <a:latin typeface="Calibri" panose="020F0502020204030204" pitchFamily="34" charset="0"/>
              <a:cs typeface="Calibri" panose="020F0502020204030204" pitchFamily="34" charset="0"/>
            </a:endParaRPr>
          </a:p>
        </p:txBody>
      </p:sp>
      <p:graphicFrame>
        <p:nvGraphicFramePr>
          <p:cNvPr id="4" name="Table 3">
            <a:extLst>
              <a:ext uri="{FF2B5EF4-FFF2-40B4-BE49-F238E27FC236}">
                <a16:creationId xmlns:a16="http://schemas.microsoft.com/office/drawing/2014/main" id="{F47D58ED-5C4F-9687-FA01-CFF280CBDB9C}"/>
              </a:ext>
            </a:extLst>
          </p:cNvPr>
          <p:cNvGraphicFramePr>
            <a:graphicFrameLocks noGrp="1"/>
          </p:cNvGraphicFramePr>
          <p:nvPr>
            <p:extLst>
              <p:ext uri="{D42A27DB-BD31-4B8C-83A1-F6EECF244321}">
                <p14:modId xmlns:p14="http://schemas.microsoft.com/office/powerpoint/2010/main" val="446977317"/>
              </p:ext>
            </p:extLst>
          </p:nvPr>
        </p:nvGraphicFramePr>
        <p:xfrm>
          <a:off x="838199" y="3429000"/>
          <a:ext cx="10515600" cy="2565400"/>
        </p:xfrm>
        <a:graphic>
          <a:graphicData uri="http://schemas.openxmlformats.org/drawingml/2006/table">
            <a:tbl>
              <a:tblPr firstRow="1" bandRow="1">
                <a:tableStyleId>{00A15C55-8517-42AA-B614-E9B94910E393}</a:tableStyleId>
              </a:tblPr>
              <a:tblGrid>
                <a:gridCol w="5257800">
                  <a:extLst>
                    <a:ext uri="{9D8B030D-6E8A-4147-A177-3AD203B41FA5}">
                      <a16:colId xmlns:a16="http://schemas.microsoft.com/office/drawing/2014/main" val="3187608895"/>
                    </a:ext>
                  </a:extLst>
                </a:gridCol>
                <a:gridCol w="5257800">
                  <a:extLst>
                    <a:ext uri="{9D8B030D-6E8A-4147-A177-3AD203B41FA5}">
                      <a16:colId xmlns:a16="http://schemas.microsoft.com/office/drawing/2014/main" val="1227436703"/>
                    </a:ext>
                  </a:extLst>
                </a:gridCol>
              </a:tblGrid>
              <a:tr h="370840">
                <a:tc>
                  <a:txBody>
                    <a:bodyPr/>
                    <a:lstStyle/>
                    <a:p>
                      <a:r>
                        <a:rPr lang="en-GB" sz="1800" dirty="0"/>
                        <a:t>Profession</a:t>
                      </a:r>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60000"/>
                        <a:lumOff val="40000"/>
                      </a:schemeClr>
                    </a:solidFill>
                  </a:tcPr>
                </a:tc>
                <a:tc>
                  <a:txBody>
                    <a:bodyPr/>
                    <a:lstStyle/>
                    <a:p>
                      <a:r>
                        <a:rPr lang="en-GB" sz="1800" dirty="0"/>
                        <a:t>What they access</a:t>
                      </a:r>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60000"/>
                        <a:lumOff val="40000"/>
                      </a:schemeClr>
                    </a:solidFill>
                  </a:tcPr>
                </a:tc>
                <a:extLst>
                  <a:ext uri="{0D108BD9-81ED-4DB2-BD59-A6C34878D82A}">
                    <a16:rowId xmlns:a16="http://schemas.microsoft.com/office/drawing/2014/main" val="21848700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effectLst/>
                        </a:rPr>
                        <a:t>Educational Psychologist (Through Bedford Borough Council)</a:t>
                      </a:r>
                    </a:p>
                    <a:p>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800" kern="1200" dirty="0">
                          <a:effectLst/>
                        </a:rPr>
                        <a:t>How your child learns, thinks, and processes information.</a:t>
                      </a:r>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78737047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effectLst/>
                        </a:rPr>
                        <a:t>Speech and Language Therapist (NHS)</a:t>
                      </a:r>
                    </a:p>
                    <a:p>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GB" sz="1800" kern="1200" dirty="0">
                          <a:effectLst/>
                        </a:rPr>
                        <a:t>How your child understands and uses language, speech sounds, and communication skills.</a:t>
                      </a:r>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55001068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effectLst/>
                        </a:rPr>
                        <a:t>Occupational Therapist (NHS)</a:t>
                      </a:r>
                    </a:p>
                    <a:p>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r>
                        <a:rPr lang="en-GB" sz="1800" kern="1200" dirty="0">
                          <a:effectLst/>
                        </a:rPr>
                        <a:t>Fine motor skills (like handwriting), coordination, sensory processing, and daily living skills</a:t>
                      </a:r>
                      <a:endParaRPr lang="en-GB" sz="1800" dirty="0">
                        <a:latin typeface="Calibri" panose="020F0502020204030204" pitchFamily="34" charset="0"/>
                        <a:cs typeface="Calibri" panose="020F050202020403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4038731588"/>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9155125B-7A51-4C5F-9611-D108E7CF5506}"/>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23335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E11CEA-0093-BD0F-4753-A9F2173810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7E5425C-9B5E-301F-43F7-6A1AE214E655}"/>
              </a:ext>
            </a:extLst>
          </p:cNvPr>
          <p:cNvSpPr>
            <a:spLocks noGrp="1"/>
          </p:cNvSpPr>
          <p:nvPr>
            <p:ph type="title"/>
          </p:nvPr>
        </p:nvSpPr>
        <p:spPr>
          <a:xfrm>
            <a:off x="838200" y="650133"/>
            <a:ext cx="10515600" cy="1325563"/>
          </a:xfrm>
        </p:spPr>
        <p:txBody>
          <a:bodyPr>
            <a:normAutofit fontScale="90000"/>
          </a:bodyPr>
          <a:lstStyle/>
          <a:p>
            <a:br>
              <a:rPr lang="en-GB" sz="3600" b="1" dirty="0">
                <a:latin typeface="Calibri" panose="020F0502020204030204" pitchFamily="34" charset="0"/>
                <a:cs typeface="Calibri" panose="020F0502020204030204" pitchFamily="34" charset="0"/>
              </a:rPr>
            </a:br>
            <a:br>
              <a:rPr lang="en-GB" sz="3600" b="1" dirty="0">
                <a:latin typeface="Calibri" panose="020F0502020204030204" pitchFamily="34" charset="0"/>
                <a:cs typeface="Calibri" panose="020F0502020204030204" pitchFamily="34" charset="0"/>
              </a:rPr>
            </a:br>
            <a:r>
              <a:rPr lang="en-GB" sz="3600" b="1" dirty="0">
                <a:latin typeface="Calibri" panose="020F0502020204030204" pitchFamily="34" charset="0"/>
                <a:cs typeface="Calibri" panose="020F0502020204030204" pitchFamily="34" charset="0"/>
              </a:rPr>
              <a:t>5b. How we celebrate and track children’s progress</a:t>
            </a:r>
            <a:br>
              <a:rPr lang="en-GB" sz="3600" dirty="0">
                <a:highlight>
                  <a:srgbClr val="FFFF00"/>
                </a:highlight>
                <a:latin typeface="Calibri" panose="020F0502020204030204" pitchFamily="34" charset="0"/>
                <a:cs typeface="Calibri" panose="020F0502020204030204" pitchFamily="34" charset="0"/>
              </a:rPr>
            </a:br>
            <a:br>
              <a:rPr lang="en-GB" sz="4800" b="1" dirty="0">
                <a:latin typeface="Calibri" panose="020F0502020204030204" pitchFamily="34" charset="0"/>
                <a:cs typeface="Calibri" panose="020F0502020204030204" pitchFamily="34" charset="0"/>
              </a:rPr>
            </a:br>
            <a:br>
              <a:rPr lang="en-GB" dirty="0"/>
            </a:br>
            <a:endParaRPr lang="en-GB" dirty="0"/>
          </a:p>
        </p:txBody>
      </p:sp>
      <p:sp>
        <p:nvSpPr>
          <p:cNvPr id="6" name="Content Placeholder 5">
            <a:extLst>
              <a:ext uri="{FF2B5EF4-FFF2-40B4-BE49-F238E27FC236}">
                <a16:creationId xmlns:a16="http://schemas.microsoft.com/office/drawing/2014/main" id="{50528F15-50DD-7B8B-4DEF-50CBABF44D8A}"/>
              </a:ext>
            </a:extLst>
          </p:cNvPr>
          <p:cNvSpPr>
            <a:spLocks noGrp="1"/>
          </p:cNvSpPr>
          <p:nvPr>
            <p:ph idx="1"/>
          </p:nvPr>
        </p:nvSpPr>
        <p:spPr>
          <a:xfrm>
            <a:off x="295406" y="1414463"/>
            <a:ext cx="11684694" cy="5320429"/>
          </a:xfrm>
        </p:spPr>
        <p:txBody>
          <a:bodyPr vert="horz" lIns="91440" tIns="45720" rIns="91440" bIns="45720" rtlCol="0" anchor="t">
            <a:noAutofit/>
          </a:bodyPr>
          <a:lstStyle/>
          <a:p>
            <a:pPr marL="0" indent="0" algn="just">
              <a:lnSpc>
                <a:spcPct val="150000"/>
              </a:lnSpc>
              <a:buNone/>
            </a:pPr>
            <a:r>
              <a:rPr lang="en-GB" sz="1600" b="1" dirty="0">
                <a:solidFill>
                  <a:schemeClr val="accent5">
                    <a:lumMod val="60000"/>
                    <a:lumOff val="40000"/>
                  </a:schemeClr>
                </a:solidFill>
                <a:latin typeface="Calibri"/>
                <a:ea typeface="Calibri"/>
                <a:cs typeface="Calibri"/>
              </a:rPr>
              <a:t>When an EHC Needs Assessment Might Be Appropriate:</a:t>
            </a:r>
          </a:p>
          <a:p>
            <a:pPr marL="0" indent="0" algn="just">
              <a:lnSpc>
                <a:spcPct val="150000"/>
              </a:lnSpc>
              <a:buNone/>
            </a:pPr>
            <a:r>
              <a:rPr lang="en-GB" sz="1600" dirty="0">
                <a:latin typeface="Calibri"/>
                <a:ea typeface="Calibri"/>
                <a:cs typeface="Calibri"/>
              </a:rPr>
              <a:t>An EHC (Education, Health and Care) needs assessment is only appropriate if a child has long-term and complex special educational needs and the school or early years setting cannot meet all those needs from its existing resources. The local authority will check if the child’s progress, the support already in place, and the legal “SEND Code of Practice” guidance indicate that a full assessment is needed. If a EHCP is appropriate, the whole process will take 20 weeks, from submitted the EHCP needs assessment request and receiving the final amendment. </a:t>
            </a:r>
            <a:endParaRPr lang="en-GB" sz="1600" dirty="0">
              <a:latin typeface="Calibri" panose="020F0502020204030204" pitchFamily="34" charset="0"/>
              <a:ea typeface="Calibri"/>
              <a:cs typeface="Calibri" panose="020F0502020204030204" pitchFamily="34" charset="0"/>
            </a:endParaRPr>
          </a:p>
          <a:p>
            <a:pPr marL="0" indent="0" algn="just">
              <a:lnSpc>
                <a:spcPct val="150000"/>
              </a:lnSpc>
              <a:buNone/>
            </a:pPr>
            <a:r>
              <a:rPr lang="en-GB" sz="1600" b="1" dirty="0">
                <a:solidFill>
                  <a:schemeClr val="accent4">
                    <a:lumMod val="60000"/>
                    <a:lumOff val="40000"/>
                  </a:schemeClr>
                </a:solidFill>
                <a:latin typeface="Calibri"/>
                <a:ea typeface="Calibri"/>
                <a:cs typeface="Calibri"/>
              </a:rPr>
              <a:t>How and When Parents/Carers Are Involved:</a:t>
            </a:r>
          </a:p>
          <a:p>
            <a:pPr marL="0" indent="0" algn="just">
              <a:lnSpc>
                <a:spcPct val="150000"/>
              </a:lnSpc>
              <a:buNone/>
            </a:pPr>
            <a:r>
              <a:rPr lang="en-GB" sz="1600" dirty="0">
                <a:latin typeface="Calibri"/>
                <a:ea typeface="Calibri"/>
                <a:cs typeface="Calibri"/>
              </a:rPr>
              <a:t>Parents and carers are included from the start, when concerns are first raised, during the assessment process, and in planning any extra support. Their views and knowledge of their child are very important. When the assessment request is made, the local authority gathers views from parents/carers and the child/young person themselves, as well as information from school and other professionals. If an assessment is not agreed, parents/carers will be given written feedback and invited to a meeting to discuss next steps.</a:t>
            </a:r>
          </a:p>
          <a:p>
            <a:pPr marL="0" indent="0">
              <a:buNone/>
            </a:pPr>
            <a:endParaRPr lang="en-GB" sz="1600" b="1" dirty="0">
              <a:latin typeface="Calibri" panose="020F0502020204030204" pitchFamily="34" charset="0"/>
              <a:ea typeface="Calibri"/>
              <a:cs typeface="Calibri" panose="020F0502020204030204" pitchFamily="34" charset="0"/>
            </a:endParaRPr>
          </a:p>
          <a:p>
            <a:pPr marL="0" indent="0">
              <a:buNone/>
            </a:pPr>
            <a:r>
              <a:rPr lang="en-GB" sz="1600" b="1" dirty="0">
                <a:latin typeface="Calibri"/>
                <a:ea typeface="Calibri"/>
                <a:cs typeface="Calibri"/>
              </a:rPr>
              <a:t>Further information can be found here:  </a:t>
            </a:r>
            <a:r>
              <a:rPr lang="en-GB" sz="1600" b="1" dirty="0">
                <a:latin typeface="Calibri"/>
                <a:ea typeface="Calibri"/>
                <a:cs typeface="Calibri"/>
                <a:hlinkClick r:id="" action="ppaction://noaction"/>
              </a:rPr>
              <a:t>Bedford Borough EHCP</a:t>
            </a:r>
            <a:endParaRPr lang="en-GB" sz="1600" b="1" dirty="0">
              <a:latin typeface="Calibri"/>
              <a:ea typeface="Calibri"/>
              <a:cs typeface="Calibri"/>
            </a:endParaRPr>
          </a:p>
          <a:p>
            <a:pPr marL="0" indent="0">
              <a:buNone/>
            </a:pPr>
            <a:endParaRPr lang="en-GB" sz="1200" dirty="0"/>
          </a:p>
          <a:p>
            <a:pPr marL="0" indent="0">
              <a:buNone/>
            </a:pPr>
            <a:endParaRPr lang="en-GB" sz="1700" b="1" dirty="0">
              <a:latin typeface="Calibri" panose="020F0502020204030204" pitchFamily="34" charset="0"/>
              <a:cs typeface="Calibri" panose="020F0502020204030204" pitchFamily="34" charset="0"/>
            </a:endParaRPr>
          </a:p>
        </p:txBody>
      </p:sp>
      <p:sp>
        <p:nvSpPr>
          <p:cNvPr id="4" name="Action Button: Go Home 3">
            <a:hlinkClick r:id="rId2" action="ppaction://hlinksldjump" highlightClick="1"/>
            <a:extLst>
              <a:ext uri="{FF2B5EF4-FFF2-40B4-BE49-F238E27FC236}">
                <a16:creationId xmlns:a16="http://schemas.microsoft.com/office/drawing/2014/main" id="{9547CBFA-FB69-4368-BB6A-47F4B79F70CC}"/>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88952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78C8D4-EC80-CD77-45CF-CB580FBF86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4D4B930-B45D-8896-C1AD-BE5A53200475}"/>
              </a:ext>
            </a:extLst>
          </p:cNvPr>
          <p:cNvSpPr>
            <a:spLocks noGrp="1"/>
          </p:cNvSpPr>
          <p:nvPr>
            <p:ph type="title"/>
          </p:nvPr>
        </p:nvSpPr>
        <p:spPr/>
        <p:txBody>
          <a:bodyPr>
            <a:normAutofit/>
          </a:bodyPr>
          <a:lstStyle/>
          <a:p>
            <a:r>
              <a:rPr lang="en-GB" sz="3100" b="1" dirty="0">
                <a:latin typeface="Calibri" panose="020F0502020204030204" pitchFamily="34" charset="0"/>
                <a:cs typeface="Calibri" panose="020F0502020204030204" pitchFamily="34" charset="0"/>
              </a:rPr>
              <a:t>5c. Our positive approach to teaching and learning</a:t>
            </a:r>
            <a:br>
              <a:rPr lang="en-GB" sz="4400" b="1" dirty="0">
                <a:latin typeface="Calibri" panose="020F0502020204030204" pitchFamily="34" charset="0"/>
                <a:cs typeface="Calibri" panose="020F0502020204030204" pitchFamily="34" charset="0"/>
              </a:rPr>
            </a:br>
            <a:endParaRPr lang="en-GB" dirty="0"/>
          </a:p>
        </p:txBody>
      </p:sp>
      <p:sp>
        <p:nvSpPr>
          <p:cNvPr id="6" name="Content Placeholder 5">
            <a:extLst>
              <a:ext uri="{FF2B5EF4-FFF2-40B4-BE49-F238E27FC236}">
                <a16:creationId xmlns:a16="http://schemas.microsoft.com/office/drawing/2014/main" id="{072FCC42-90D9-111F-E634-A125F7DCDF9A}"/>
              </a:ext>
            </a:extLst>
          </p:cNvPr>
          <p:cNvSpPr>
            <a:spLocks noGrp="1"/>
          </p:cNvSpPr>
          <p:nvPr>
            <p:ph idx="1"/>
          </p:nvPr>
        </p:nvSpPr>
        <p:spPr>
          <a:xfrm>
            <a:off x="337159" y="1024545"/>
            <a:ext cx="10515600" cy="4803775"/>
          </a:xfrm>
        </p:spPr>
        <p:txBody>
          <a:bodyPr vert="horz" lIns="91440" tIns="45720" rIns="91440" bIns="45720" rtlCol="0" anchor="t">
            <a:noAutofit/>
          </a:bodyPr>
          <a:lstStyle/>
          <a:p>
            <a:endParaRPr lang="en-GB" sz="1600" b="1" dirty="0">
              <a:latin typeface="Calibri" panose="020F0502020204030204" pitchFamily="34" charset="0"/>
              <a:cs typeface="Calibri" panose="020F0502020204030204" pitchFamily="34" charset="0"/>
            </a:endParaRPr>
          </a:p>
          <a:p>
            <a:r>
              <a:rPr lang="en-GB" sz="2000" b="1" dirty="0">
                <a:solidFill>
                  <a:schemeClr val="accent2">
                    <a:lumMod val="60000"/>
                    <a:lumOff val="40000"/>
                  </a:schemeClr>
                </a:solidFill>
                <a:latin typeface="Calibri"/>
                <a:ea typeface="Calibri"/>
                <a:cs typeface="Calibri"/>
              </a:rPr>
              <a:t>Quality First Teaching </a:t>
            </a:r>
            <a:endParaRPr lang="en-GB" sz="2000" b="1">
              <a:solidFill>
                <a:schemeClr val="accent2">
                  <a:lumMod val="60000"/>
                  <a:lumOff val="40000"/>
                </a:schemeClr>
              </a:solidFill>
              <a:latin typeface="Calibri" panose="020F0502020204030204" pitchFamily="34" charset="0"/>
              <a:ea typeface="Calibri"/>
              <a:cs typeface="Calibri" panose="020F0502020204030204" pitchFamily="34" charset="0"/>
            </a:endParaRPr>
          </a:p>
          <a:p>
            <a:pPr marL="0" indent="0">
              <a:buNone/>
            </a:pPr>
            <a:r>
              <a:rPr lang="en-GB" sz="2000" dirty="0">
                <a:latin typeface="Calibri"/>
                <a:ea typeface="Calibri"/>
                <a:cs typeface="Calibri"/>
              </a:rPr>
              <a:t>Quality First Teaching is high-quality, inclusive classroom teaching that anticipates diverse learning needs and ensures all pupils can access ambitious learning through clear instruction, purposeful assessment, and proportionate adaptations. </a:t>
            </a:r>
          </a:p>
          <a:p>
            <a:r>
              <a:rPr lang="en-GB" sz="2000" b="1" dirty="0">
                <a:solidFill>
                  <a:schemeClr val="accent1">
                    <a:lumMod val="40000"/>
                    <a:lumOff val="60000"/>
                  </a:schemeClr>
                </a:solidFill>
                <a:latin typeface="Calibri"/>
                <a:ea typeface="Calibri"/>
                <a:cs typeface="Calibri"/>
              </a:rPr>
              <a:t>Pupil grouping</a:t>
            </a:r>
            <a:endParaRPr lang="en-GB" sz="2000">
              <a:solidFill>
                <a:schemeClr val="accent1">
                  <a:lumMod val="40000"/>
                  <a:lumOff val="60000"/>
                </a:schemeClr>
              </a:solidFill>
              <a:latin typeface="Calibri"/>
              <a:ea typeface="Calibri"/>
              <a:cs typeface="Calibri"/>
            </a:endParaRPr>
          </a:p>
          <a:p>
            <a:pPr marL="0" indent="0">
              <a:buNone/>
            </a:pPr>
            <a:r>
              <a:rPr lang="en-GB" sz="2000" dirty="0">
                <a:latin typeface="Calibri"/>
                <a:ea typeface="Calibri"/>
                <a:cs typeface="Calibri"/>
              </a:rPr>
              <a:t>During learning, children have the opportunity to work in small groups, talking partners and whole classroom discussions. </a:t>
            </a:r>
            <a:endParaRPr lang="en-GB" sz="2000"/>
          </a:p>
          <a:p>
            <a:r>
              <a:rPr lang="en-GB" sz="2000" b="1" dirty="0">
                <a:solidFill>
                  <a:schemeClr val="accent6">
                    <a:lumMod val="60000"/>
                    <a:lumOff val="40000"/>
                  </a:schemeClr>
                </a:solidFill>
                <a:latin typeface="Calibri"/>
                <a:ea typeface="Calibri"/>
                <a:cs typeface="Calibri"/>
              </a:rPr>
              <a:t>Supporting engagement</a:t>
            </a:r>
            <a:endParaRPr lang="en-GB" sz="2000">
              <a:solidFill>
                <a:schemeClr val="accent6">
                  <a:lumMod val="60000"/>
                  <a:lumOff val="40000"/>
                </a:schemeClr>
              </a:solidFill>
              <a:latin typeface="Calibri"/>
              <a:ea typeface="Calibri"/>
              <a:cs typeface="Calibri"/>
            </a:endParaRPr>
          </a:p>
          <a:p>
            <a:pPr marL="0" indent="0">
              <a:buNone/>
            </a:pPr>
            <a:r>
              <a:rPr lang="en-GB" sz="2000" dirty="0">
                <a:latin typeface="Calibri"/>
                <a:ea typeface="Calibri"/>
                <a:cs typeface="Calibri"/>
              </a:rPr>
              <a:t>Some strategies that are used throughout the classroom to support engagement include; movement breaks, sensory breaks, targeted interventions, manipulatives, visual prompts and resources, now and next boards, visual timetables etc. </a:t>
            </a:r>
            <a:endParaRPr lang="en-GB" sz="2000"/>
          </a:p>
          <a:p>
            <a:r>
              <a:rPr lang="en-GB" sz="2000" b="1" dirty="0">
                <a:solidFill>
                  <a:schemeClr val="accent5">
                    <a:lumMod val="40000"/>
                    <a:lumOff val="60000"/>
                  </a:schemeClr>
                </a:solidFill>
                <a:latin typeface="Calibri"/>
                <a:ea typeface="Calibri"/>
                <a:cs typeface="Calibri"/>
              </a:rPr>
              <a:t>Supporting transitions</a:t>
            </a:r>
            <a:endParaRPr lang="en-GB" sz="2000">
              <a:solidFill>
                <a:schemeClr val="accent5">
                  <a:lumMod val="40000"/>
                  <a:lumOff val="60000"/>
                </a:schemeClr>
              </a:solidFill>
              <a:latin typeface="Calibri"/>
              <a:ea typeface="Calibri"/>
              <a:cs typeface="Calibri"/>
            </a:endParaRPr>
          </a:p>
          <a:p>
            <a:pPr marL="0" indent="0">
              <a:buNone/>
            </a:pPr>
            <a:r>
              <a:rPr lang="en-GB" sz="2000" dirty="0">
                <a:latin typeface="Calibri"/>
                <a:ea typeface="Calibri"/>
                <a:cs typeface="Calibri"/>
              </a:rPr>
              <a:t>Some strategies that are used throughout the classroom to support visual reminders, now and next boards, countdowns and timers, TA supported transitions, visual timetables etc. </a:t>
            </a:r>
            <a:endParaRPr lang="en-GB" sz="2000"/>
          </a:p>
        </p:txBody>
      </p:sp>
      <p:sp>
        <p:nvSpPr>
          <p:cNvPr id="4" name="Action Button: Go Home 3">
            <a:hlinkClick r:id="rId2" action="ppaction://hlinksldjump" highlightClick="1"/>
            <a:extLst>
              <a:ext uri="{FF2B5EF4-FFF2-40B4-BE49-F238E27FC236}">
                <a16:creationId xmlns:a16="http://schemas.microsoft.com/office/drawing/2014/main" id="{A1000537-06C4-46C3-B2C5-ADECEACF773F}"/>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21673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61D42B-E2E3-2352-D6CA-1D2E1B09B1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BDC84CC-E196-FF9B-B30B-484AB8DA9783}"/>
              </a:ext>
            </a:extLst>
          </p:cNvPr>
          <p:cNvSpPr>
            <a:spLocks noGrp="1"/>
          </p:cNvSpPr>
          <p:nvPr>
            <p:ph type="title"/>
          </p:nvPr>
        </p:nvSpPr>
        <p:spPr/>
        <p:txBody>
          <a:bodyPr>
            <a:normAutofit fontScale="90000"/>
          </a:bodyPr>
          <a:lstStyle/>
          <a:p>
            <a:r>
              <a:rPr lang="en-GB" sz="3100" b="1" dirty="0">
                <a:latin typeface="Calibri" panose="020F0502020204030204" pitchFamily="34" charset="0"/>
                <a:cs typeface="Calibri" panose="020F0502020204030204" pitchFamily="34" charset="0"/>
              </a:rPr>
              <a:t>5d. How we adapt lessons and classrooms to help every child succeed</a:t>
            </a:r>
            <a:br>
              <a:rPr lang="en-GB" sz="4400" b="1" dirty="0">
                <a:latin typeface="Calibri" panose="020F0502020204030204" pitchFamily="34" charset="0"/>
                <a:cs typeface="Calibri" panose="020F0502020204030204" pitchFamily="34" charset="0"/>
              </a:rPr>
            </a:br>
            <a:endParaRPr lang="en-GB" dirty="0"/>
          </a:p>
        </p:txBody>
      </p:sp>
      <p:sp>
        <p:nvSpPr>
          <p:cNvPr id="6" name="Content Placeholder 5">
            <a:extLst>
              <a:ext uri="{FF2B5EF4-FFF2-40B4-BE49-F238E27FC236}">
                <a16:creationId xmlns:a16="http://schemas.microsoft.com/office/drawing/2014/main" id="{3EBC674C-8769-60C1-FE8E-B7C35936CB2A}"/>
              </a:ext>
            </a:extLst>
          </p:cNvPr>
          <p:cNvSpPr>
            <a:spLocks noGrp="1"/>
          </p:cNvSpPr>
          <p:nvPr>
            <p:ph idx="1"/>
          </p:nvPr>
        </p:nvSpPr>
        <p:spPr/>
        <p:txBody>
          <a:bodyPr vert="horz" lIns="91440" tIns="45720" rIns="91440" bIns="45720" rtlCol="0" anchor="t">
            <a:normAutofit/>
          </a:bodyPr>
          <a:lstStyle/>
          <a:p>
            <a:r>
              <a:rPr lang="en-GB" sz="2400" b="1" dirty="0">
                <a:solidFill>
                  <a:schemeClr val="accent2">
                    <a:lumMod val="60000"/>
                    <a:lumOff val="40000"/>
                  </a:schemeClr>
                </a:solidFill>
                <a:latin typeface="Calibri"/>
                <a:ea typeface="Calibri"/>
                <a:cs typeface="Calibri"/>
              </a:rPr>
              <a:t>Making written information accessible</a:t>
            </a:r>
            <a:endParaRPr lang="en-GB" sz="2400">
              <a:solidFill>
                <a:schemeClr val="accent2">
                  <a:lumMod val="60000"/>
                  <a:lumOff val="40000"/>
                </a:schemeClr>
              </a:solidFill>
              <a:latin typeface="Calibri"/>
              <a:ea typeface="Calibri"/>
              <a:cs typeface="Calibri"/>
            </a:endParaRPr>
          </a:p>
          <a:p>
            <a:pPr marL="0" indent="0">
              <a:buNone/>
            </a:pPr>
            <a:r>
              <a:rPr lang="en-GB" sz="2400" dirty="0">
                <a:latin typeface="Calibri"/>
                <a:ea typeface="Calibri"/>
                <a:cs typeface="Calibri"/>
              </a:rPr>
              <a:t>Written information is made accessible at Ursula Taylor schools by providing appropriate support for pupil's including coloured overlays and coloured text books for pupils with a diagnosis of Dyslexia, and providing larger prints. Access arrangements are made for pupils who need additional support to access written information during SATS. </a:t>
            </a:r>
          </a:p>
          <a:p>
            <a:r>
              <a:rPr lang="en-GB" sz="2400" b="1" dirty="0">
                <a:solidFill>
                  <a:schemeClr val="accent3">
                    <a:lumMod val="60000"/>
                    <a:lumOff val="40000"/>
                  </a:schemeClr>
                </a:solidFill>
                <a:latin typeface="Calibri"/>
                <a:ea typeface="Calibri"/>
                <a:cs typeface="Calibri"/>
              </a:rPr>
              <a:t>Adapting the curriculum</a:t>
            </a:r>
            <a:endParaRPr lang="en-GB" sz="2400">
              <a:solidFill>
                <a:schemeClr val="accent3">
                  <a:lumMod val="60000"/>
                  <a:lumOff val="40000"/>
                </a:schemeClr>
              </a:solidFill>
              <a:latin typeface="Calibri"/>
              <a:ea typeface="Calibri"/>
              <a:cs typeface="Calibri"/>
            </a:endParaRPr>
          </a:p>
          <a:p>
            <a:pPr marL="0" indent="0">
              <a:buNone/>
            </a:pPr>
            <a:r>
              <a:rPr lang="en-GB" sz="2400" dirty="0">
                <a:latin typeface="Calibri"/>
                <a:ea typeface="Calibri"/>
                <a:cs typeface="Calibri"/>
              </a:rPr>
              <a:t>The classroom and sensory environment, the curriculum, learning spaces, pupil's individual timetables, assessments are all appropriately adapted to meet the needs of all children. Some pupils may have a bespoke curriculum if they are working significantly below age-related expectations. </a:t>
            </a:r>
            <a:endParaRPr lang="en-GB" sz="2400"/>
          </a:p>
          <a:p>
            <a:pPr marL="0" indent="0">
              <a:buNone/>
            </a:pPr>
            <a:endParaRPr lang="en-GB" dirty="0"/>
          </a:p>
        </p:txBody>
      </p:sp>
      <p:sp>
        <p:nvSpPr>
          <p:cNvPr id="4" name="Action Button: Go Home 3">
            <a:hlinkClick r:id="rId2" action="ppaction://hlinksldjump" highlightClick="1"/>
            <a:extLst>
              <a:ext uri="{FF2B5EF4-FFF2-40B4-BE49-F238E27FC236}">
                <a16:creationId xmlns:a16="http://schemas.microsoft.com/office/drawing/2014/main" id="{7C7FCD52-64B0-445E-B381-CD65E665ADF5}"/>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55966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F4217D-3274-8D58-A87D-0C8C3685728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209489-AA8A-A028-A559-418D33B36417}"/>
              </a:ext>
            </a:extLst>
          </p:cNvPr>
          <p:cNvSpPr>
            <a:spLocks noGrp="1"/>
          </p:cNvSpPr>
          <p:nvPr>
            <p:ph type="title"/>
          </p:nvPr>
        </p:nvSpPr>
        <p:spPr>
          <a:xfrm>
            <a:off x="838200" y="795654"/>
            <a:ext cx="10515600" cy="649288"/>
          </a:xfrm>
        </p:spPr>
        <p:txBody>
          <a:bodyPr>
            <a:normAutofit fontScale="90000"/>
          </a:bodyPr>
          <a:lstStyle/>
          <a:p>
            <a:r>
              <a:rPr lang="en-GB" sz="3100" b="1" i="0" u="none" strike="noStrike" dirty="0">
                <a:solidFill>
                  <a:srgbClr val="000000"/>
                </a:solidFill>
                <a:effectLst/>
                <a:latin typeface="Calibri" panose="020F0502020204030204" pitchFamily="34" charset="0"/>
              </a:rPr>
              <a:t>5e. Extra help that can be offered when it’s needed</a:t>
            </a:r>
            <a:r>
              <a:rPr lang="en-US" sz="3100" b="1" i="0" dirty="0">
                <a:solidFill>
                  <a:srgbClr val="000000"/>
                </a:solidFill>
                <a:effectLst/>
                <a:latin typeface="Calibri" panose="020F0502020204030204" pitchFamily="34" charset="0"/>
              </a:rPr>
              <a:t>​</a:t>
            </a:r>
            <a:br>
              <a:rPr lang="en-US" sz="2000" b="0" i="0" dirty="0">
                <a:solidFill>
                  <a:srgbClr val="000000"/>
                </a:solidFill>
                <a:effectLst/>
                <a:latin typeface="Segoe UI" panose="020B0502040204020203" pitchFamily="34" charset="0"/>
              </a:rPr>
            </a:br>
            <a:endParaRPr lang="en-GB" dirty="0"/>
          </a:p>
        </p:txBody>
      </p:sp>
      <p:sp>
        <p:nvSpPr>
          <p:cNvPr id="6" name="Content Placeholder 5">
            <a:extLst>
              <a:ext uri="{FF2B5EF4-FFF2-40B4-BE49-F238E27FC236}">
                <a16:creationId xmlns:a16="http://schemas.microsoft.com/office/drawing/2014/main" id="{7E02A393-8DE3-63B1-3C62-45FDCAF44D8F}"/>
              </a:ext>
            </a:extLst>
          </p:cNvPr>
          <p:cNvSpPr>
            <a:spLocks noGrp="1"/>
          </p:cNvSpPr>
          <p:nvPr>
            <p:ph idx="1"/>
          </p:nvPr>
        </p:nvSpPr>
        <p:spPr>
          <a:xfrm>
            <a:off x="316283" y="1126257"/>
            <a:ext cx="11590750" cy="4539227"/>
          </a:xfrm>
        </p:spPr>
        <p:txBody>
          <a:bodyPr vert="horz" lIns="91440" tIns="45720" rIns="91440" bIns="45720" rtlCol="0" anchor="t">
            <a:normAutofit/>
          </a:bodyPr>
          <a:lstStyle/>
          <a:p>
            <a:pPr marL="0" indent="0">
              <a:buNone/>
            </a:pPr>
            <a:r>
              <a:rPr lang="en-GB" sz="1600" dirty="0">
                <a:latin typeface="Calibri"/>
                <a:ea typeface="Calibri"/>
                <a:cs typeface="Calibri"/>
              </a:rPr>
              <a:t>At Ursula Taylor, our dedicated teaching and learning staff deliver high-quality interventions to support children with cognition and learning needs, communication and interaction needs, social, emotional and mental health needs, physical and sensory needs, and pupils who need further language support if English is their additional language. The below table illustrates the interventions that are happening throughout the school:</a:t>
            </a:r>
          </a:p>
          <a:p>
            <a:pPr marL="0" indent="0">
              <a:buNone/>
            </a:pPr>
            <a:endParaRPr lang="en-GB" sz="2400" b="1" dirty="0"/>
          </a:p>
          <a:p>
            <a:pPr marL="0" indent="0">
              <a:buNone/>
            </a:pPr>
            <a:endParaRPr lang="en-GB" b="1" dirty="0"/>
          </a:p>
          <a:p>
            <a:pPr marL="0" indent="0">
              <a:buNone/>
            </a:pPr>
            <a:endParaRPr lang="en-GB" b="1" dirty="0"/>
          </a:p>
          <a:p>
            <a:pPr marL="0" indent="0">
              <a:buNone/>
            </a:pPr>
            <a:endParaRPr lang="en-GB" dirty="0"/>
          </a:p>
          <a:p>
            <a:endParaRPr lang="en-GB" dirty="0"/>
          </a:p>
          <a:p>
            <a:pPr marL="0" indent="0">
              <a:buNone/>
            </a:pPr>
            <a:r>
              <a:rPr lang="en-GB" dirty="0"/>
              <a:t> </a:t>
            </a:r>
          </a:p>
        </p:txBody>
      </p:sp>
      <p:graphicFrame>
        <p:nvGraphicFramePr>
          <p:cNvPr id="2" name="Table 1">
            <a:extLst>
              <a:ext uri="{FF2B5EF4-FFF2-40B4-BE49-F238E27FC236}">
                <a16:creationId xmlns:a16="http://schemas.microsoft.com/office/drawing/2014/main" id="{6D8A121B-0F60-B6CF-CD7A-02D70B7B52B0}"/>
              </a:ext>
            </a:extLst>
          </p:cNvPr>
          <p:cNvGraphicFramePr>
            <a:graphicFrameLocks noGrp="1"/>
          </p:cNvGraphicFramePr>
          <p:nvPr>
            <p:extLst>
              <p:ext uri="{D42A27DB-BD31-4B8C-83A1-F6EECF244321}">
                <p14:modId xmlns:p14="http://schemas.microsoft.com/office/powerpoint/2010/main" val="785298364"/>
              </p:ext>
            </p:extLst>
          </p:nvPr>
        </p:nvGraphicFramePr>
        <p:xfrm>
          <a:off x="167013" y="2171178"/>
          <a:ext cx="11739992" cy="4037856"/>
        </p:xfrm>
        <a:graphic>
          <a:graphicData uri="http://schemas.openxmlformats.org/drawingml/2006/table">
            <a:tbl>
              <a:tblPr firstRow="1" bandRow="1">
                <a:tableStyleId>{00A15C55-8517-42AA-B614-E9B94910E393}</a:tableStyleId>
              </a:tblPr>
              <a:tblGrid>
                <a:gridCol w="2934998">
                  <a:extLst>
                    <a:ext uri="{9D8B030D-6E8A-4147-A177-3AD203B41FA5}">
                      <a16:colId xmlns:a16="http://schemas.microsoft.com/office/drawing/2014/main" val="3573414725"/>
                    </a:ext>
                  </a:extLst>
                </a:gridCol>
                <a:gridCol w="2934998">
                  <a:extLst>
                    <a:ext uri="{9D8B030D-6E8A-4147-A177-3AD203B41FA5}">
                      <a16:colId xmlns:a16="http://schemas.microsoft.com/office/drawing/2014/main" val="2790705012"/>
                    </a:ext>
                  </a:extLst>
                </a:gridCol>
                <a:gridCol w="2934998">
                  <a:extLst>
                    <a:ext uri="{9D8B030D-6E8A-4147-A177-3AD203B41FA5}">
                      <a16:colId xmlns:a16="http://schemas.microsoft.com/office/drawing/2014/main" val="1585973917"/>
                    </a:ext>
                  </a:extLst>
                </a:gridCol>
                <a:gridCol w="2934998">
                  <a:extLst>
                    <a:ext uri="{9D8B030D-6E8A-4147-A177-3AD203B41FA5}">
                      <a16:colId xmlns:a16="http://schemas.microsoft.com/office/drawing/2014/main" val="3395591076"/>
                    </a:ext>
                  </a:extLst>
                </a:gridCol>
              </a:tblGrid>
              <a:tr h="676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Cognition and learning </a:t>
                      </a:r>
                    </a:p>
                    <a:p>
                      <a:endParaRPr lang="en-GB" sz="1600" dirty="0">
                        <a:solidFill>
                          <a:schemeClr val="tx1"/>
                        </a:solidFill>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r>
                        <a:rPr lang="en-GB" sz="1600" dirty="0">
                          <a:solidFill>
                            <a:schemeClr val="tx1"/>
                          </a:solidFill>
                        </a:rPr>
                        <a:t>Communication and interaction </a:t>
                      </a:r>
                      <a:endParaRPr lang="en-GB" sz="1600" dirty="0">
                        <a:solidFill>
                          <a:schemeClr val="tx1"/>
                        </a:solidFill>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Social, emotional and mental health </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Physical and/or sensory </a:t>
                      </a:r>
                    </a:p>
                    <a:p>
                      <a:endParaRPr lang="en-GB" sz="1600" dirty="0">
                        <a:solidFill>
                          <a:schemeClr val="tx1"/>
                        </a:solidFill>
                        <a:latin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extLst>
                  <a:ext uri="{0D108BD9-81ED-4DB2-BD59-A6C34878D82A}">
                    <a16:rowId xmlns:a16="http://schemas.microsoft.com/office/drawing/2014/main" val="648259994"/>
                  </a:ext>
                </a:extLst>
              </a:tr>
              <a:tr h="3361764">
                <a:tc>
                  <a:txBody>
                    <a:bodyPr/>
                    <a:lstStyle/>
                    <a:p>
                      <a:pPr marL="285750" indent="-285750">
                        <a:buFont typeface="Calibri"/>
                        <a:buChar char="-"/>
                      </a:pPr>
                      <a:r>
                        <a:rPr lang="en-GB" sz="1400" dirty="0">
                          <a:solidFill>
                            <a:schemeClr val="tx1"/>
                          </a:solidFill>
                        </a:rPr>
                        <a:t>Maths Boosters </a:t>
                      </a:r>
                      <a:endParaRPr lang="en-US" sz="1400">
                        <a:solidFill>
                          <a:schemeClr val="tx1"/>
                        </a:solidFill>
                      </a:endParaRPr>
                    </a:p>
                    <a:p>
                      <a:pPr marL="285750" lvl="0" indent="-285750">
                        <a:buFont typeface="Calibri"/>
                        <a:buChar char="-"/>
                      </a:pPr>
                      <a:r>
                        <a:rPr lang="en-GB" sz="1400" dirty="0">
                          <a:solidFill>
                            <a:schemeClr val="tx1"/>
                          </a:solidFill>
                        </a:rPr>
                        <a:t>Precision teaching </a:t>
                      </a:r>
                    </a:p>
                    <a:p>
                      <a:pPr marL="285750" lvl="0" indent="-285750">
                        <a:buFont typeface="Calibri"/>
                        <a:buChar char="-"/>
                      </a:pPr>
                      <a:r>
                        <a:rPr lang="en-GB" sz="1400" dirty="0">
                          <a:solidFill>
                            <a:schemeClr val="tx1"/>
                          </a:solidFill>
                        </a:rPr>
                        <a:t>The Yark</a:t>
                      </a:r>
                    </a:p>
                    <a:p>
                      <a:pPr marL="285750" lvl="0" indent="-285750">
                        <a:buFont typeface="Calibri"/>
                        <a:buChar char="-"/>
                      </a:pPr>
                      <a:r>
                        <a:rPr lang="en-GB" sz="1400" dirty="0">
                          <a:solidFill>
                            <a:schemeClr val="tx1"/>
                          </a:solidFill>
                        </a:rPr>
                        <a:t>Mastering Numbers </a:t>
                      </a:r>
                    </a:p>
                    <a:p>
                      <a:pPr marL="285750" lvl="0" indent="-285750">
                        <a:buFont typeface="Calibri"/>
                        <a:buChar char="-"/>
                      </a:pPr>
                      <a:r>
                        <a:rPr lang="en-GB" sz="1400" dirty="0">
                          <a:solidFill>
                            <a:schemeClr val="tx1"/>
                          </a:solidFill>
                        </a:rPr>
                        <a:t>Spelling Shed</a:t>
                      </a:r>
                    </a:p>
                    <a:p>
                      <a:pPr marL="285750" lvl="0" indent="-285750">
                        <a:buFont typeface="Calibri"/>
                        <a:buChar char="-"/>
                      </a:pPr>
                      <a:r>
                        <a:rPr lang="en-GB" sz="1400" dirty="0" err="1">
                          <a:solidFill>
                            <a:schemeClr val="tx1"/>
                          </a:solidFill>
                        </a:rPr>
                        <a:t>TTRockStars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Comprehension</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Common Exception Words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Maths Fluency </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Handwriting </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Phonics</a:t>
                      </a:r>
                      <a:endParaRPr lang="en-GB" sz="1400"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285750" indent="-285750">
                        <a:buFont typeface="Calibri"/>
                        <a:buChar char="-"/>
                      </a:pPr>
                      <a:r>
                        <a:rPr lang="en-GB" sz="1400" dirty="0">
                          <a:solidFill>
                            <a:schemeClr val="tx1"/>
                          </a:solidFill>
                        </a:rPr>
                        <a:t>Speech and Language sessions </a:t>
                      </a:r>
                    </a:p>
                    <a:p>
                      <a:pPr marL="285750" lvl="0" indent="-285750">
                        <a:buFont typeface="Calibri"/>
                        <a:buChar char="-"/>
                      </a:pPr>
                      <a:r>
                        <a:rPr lang="en-GB" sz="1400" b="0" i="0" u="none" strike="noStrike" noProof="0" dirty="0">
                          <a:solidFill>
                            <a:schemeClr val="tx1"/>
                          </a:solidFill>
                          <a:latin typeface="Aptos"/>
                        </a:rPr>
                        <a:t>Thrive Play Therapy Support</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Visual supports (e.g., PECS, visual timetables)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Social stories and comic strip conversations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Structured social skills groups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Language enrichment activities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AAC tools (e.g., communication boards or apps)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Simplified language and clear instructions</a:t>
                      </a:r>
                      <a:endParaRPr lang="en-GB" sz="1400"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285750" indent="-285750">
                        <a:buFont typeface="Calibri"/>
                        <a:buChar char="-"/>
                      </a:pPr>
                      <a:r>
                        <a:rPr lang="en-GB" sz="1400" dirty="0">
                          <a:solidFill>
                            <a:schemeClr val="tx1"/>
                          </a:solidFill>
                        </a:rPr>
                        <a:t>Zones of Regulation</a:t>
                      </a:r>
                    </a:p>
                    <a:p>
                      <a:pPr marL="285750" lvl="0" indent="-285750">
                        <a:buFont typeface="Calibri"/>
                        <a:buChar char="-"/>
                      </a:pPr>
                      <a:r>
                        <a:rPr lang="en-GB" sz="1400" b="0" i="0" u="none" strike="noStrike" noProof="0" dirty="0">
                          <a:solidFill>
                            <a:schemeClr val="tx1"/>
                          </a:solidFill>
                          <a:latin typeface="Aptos"/>
                        </a:rPr>
                        <a:t>“</a:t>
                      </a:r>
                      <a:r>
                        <a:rPr lang="en-GB" sz="1400" b="0" i="0" u="none" strike="noStrike" noProof="0" dirty="0" err="1">
                          <a:solidFill>
                            <a:schemeClr val="tx1"/>
                          </a:solidFill>
                          <a:latin typeface="Aptos"/>
                        </a:rPr>
                        <a:t>BrainBreaks</a:t>
                      </a:r>
                      <a:r>
                        <a:rPr lang="en-GB" sz="1400" b="0" i="0" u="none" strike="noStrike" noProof="0" dirty="0">
                          <a:solidFill>
                            <a:schemeClr val="tx1"/>
                          </a:solidFill>
                          <a:latin typeface="Aptos"/>
                        </a:rPr>
                        <a:t>”</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Mentoring or key adult support Therapeutic interventions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Mindfulness and relaxation techniques </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Positive behaviour support plans Safe spaces or sensory rooms</a:t>
                      </a:r>
                      <a:endParaRPr lang="en-GB" sz="1400"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285750" indent="-285750">
                        <a:buFont typeface="Calibri"/>
                        <a:buChar char="-"/>
                      </a:pPr>
                      <a:r>
                        <a:rPr lang="en-GB" sz="1400" dirty="0">
                          <a:solidFill>
                            <a:schemeClr val="tx1"/>
                          </a:solidFill>
                        </a:rPr>
                        <a:t>Sensory Circuits </a:t>
                      </a:r>
                    </a:p>
                    <a:p>
                      <a:pPr marL="285750" lvl="0" indent="-285750">
                        <a:buFont typeface="Calibri"/>
                        <a:buChar char="-"/>
                      </a:pPr>
                      <a:r>
                        <a:rPr lang="en-GB" sz="1400" dirty="0">
                          <a:solidFill>
                            <a:schemeClr val="tx1"/>
                          </a:solidFill>
                        </a:rPr>
                        <a:t>Fine Motor Intervention </a:t>
                      </a:r>
                    </a:p>
                    <a:p>
                      <a:pPr marL="285750" lvl="0" indent="-285750">
                        <a:buFont typeface="Calibri"/>
                        <a:buChar char="-"/>
                      </a:pPr>
                      <a:r>
                        <a:rPr lang="en-GB" sz="1400" b="0" i="0" u="none" strike="noStrike" noProof="0" dirty="0">
                          <a:solidFill>
                            <a:schemeClr val="tx1"/>
                          </a:solidFill>
                          <a:latin typeface="Aptos"/>
                        </a:rPr>
                        <a:t>Physiotherapy Programme</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“Sensory Breaks”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Occupational Therapy (OT) and Physiotherapy</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Adapted equipment (e.g., writing slopes, hearing aids) </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Environmental adjustments (e.g., quiet zones, lighting) </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Support with mobility and personal care </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Individual healthcare plans</a:t>
                      </a:r>
                      <a:endParaRPr lang="en-GB" sz="1400" dirty="0">
                        <a:solidFill>
                          <a:schemeClr val="tx1"/>
                        </a:solidFill>
                      </a:endParaRPr>
                    </a:p>
                    <a:p>
                      <a:pPr marL="285750" lvl="0" indent="-285750">
                        <a:buFont typeface="Calibri"/>
                        <a:buChar char="-"/>
                      </a:pPr>
                      <a:r>
                        <a:rPr lang="en-GB" sz="1400" b="0" i="0" u="none" strike="noStrike" noProof="0" dirty="0">
                          <a:solidFill>
                            <a:schemeClr val="tx1"/>
                          </a:solidFill>
                          <a:latin typeface="Aptos"/>
                        </a:rPr>
                        <a:t>Fine/gross motor skill development activities</a:t>
                      </a:r>
                      <a:endParaRPr lang="en-GB" sz="1400"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441261549"/>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13265BEF-34CB-4646-9203-34DC41E873C9}"/>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855802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078E38-7043-E20D-17DD-A1579841BE3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B571C0-287E-6088-6B4F-CCE91E9AD0DA}"/>
              </a:ext>
            </a:extLst>
          </p:cNvPr>
          <p:cNvSpPr>
            <a:spLocks noGrp="1"/>
          </p:cNvSpPr>
          <p:nvPr>
            <p:ph type="title"/>
          </p:nvPr>
        </p:nvSpPr>
        <p:spPr/>
        <p:txBody>
          <a:bodyPr>
            <a:normAutofit/>
          </a:bodyPr>
          <a:lstStyle/>
          <a:p>
            <a:pPr marL="0" indent="0" algn="l" rtl="0" fontAlgn="base">
              <a:buNone/>
            </a:pPr>
            <a:r>
              <a:rPr lang="en-GB" sz="3600" b="0" i="0" u="none" strike="noStrike" dirty="0">
                <a:solidFill>
                  <a:srgbClr val="000000"/>
                </a:solidFill>
                <a:effectLst/>
                <a:latin typeface="Calibri" panose="020F0502020204030204" pitchFamily="34" charset="0"/>
              </a:rPr>
              <a:t>5f. How all children are included in every part of school life</a:t>
            </a:r>
            <a:r>
              <a:rPr lang="en-US" sz="3600" b="0" i="0" dirty="0">
                <a:solidFill>
                  <a:srgbClr val="000000"/>
                </a:solidFill>
                <a:effectLst/>
                <a:latin typeface="Calibri" panose="020F0502020204030204" pitchFamily="34" charset="0"/>
              </a:rPr>
              <a:t>​</a:t>
            </a:r>
            <a:endParaRPr lang="en-US" sz="2000" b="0" i="0" dirty="0">
              <a:solidFill>
                <a:srgbClr val="000000"/>
              </a:solidFill>
              <a:effectLst/>
              <a:latin typeface="Segoe UI" panose="020B0502040204020203" pitchFamily="34" charset="0"/>
            </a:endParaRPr>
          </a:p>
        </p:txBody>
      </p:sp>
      <p:sp>
        <p:nvSpPr>
          <p:cNvPr id="6" name="Content Placeholder 5">
            <a:extLst>
              <a:ext uri="{FF2B5EF4-FFF2-40B4-BE49-F238E27FC236}">
                <a16:creationId xmlns:a16="http://schemas.microsoft.com/office/drawing/2014/main" id="{2504AC48-4E2A-8754-A8BD-F5E15F9DA40A}"/>
              </a:ext>
            </a:extLst>
          </p:cNvPr>
          <p:cNvSpPr>
            <a:spLocks noGrp="1"/>
          </p:cNvSpPr>
          <p:nvPr>
            <p:ph idx="1"/>
          </p:nvPr>
        </p:nvSpPr>
        <p:spPr>
          <a:xfrm>
            <a:off x="264091" y="1502036"/>
            <a:ext cx="11841269" cy="5098789"/>
          </a:xfrm>
          <a:ln>
            <a:solidFill>
              <a:schemeClr val="accent4">
                <a:lumMod val="20000"/>
                <a:lumOff val="80000"/>
              </a:schemeClr>
            </a:solidFill>
          </a:ln>
        </p:spPr>
        <p:txBody>
          <a:bodyPr vert="horz" lIns="91440" tIns="45720" rIns="91440" bIns="45720" rtlCol="0" anchor="t">
            <a:normAutofit/>
          </a:bodyPr>
          <a:lstStyle/>
          <a:p>
            <a:pPr marL="0" indent="0">
              <a:lnSpc>
                <a:spcPct val="150000"/>
              </a:lnSpc>
              <a:buNone/>
            </a:pPr>
            <a:r>
              <a:rPr lang="en-GB" sz="1600" dirty="0">
                <a:latin typeface="Calibri"/>
                <a:ea typeface="Calibri"/>
                <a:cs typeface="Calibri"/>
              </a:rPr>
              <a:t>Below are examples of adjustments we can make across the four main areas of need. Every child is different, so support is personalised.</a:t>
            </a:r>
            <a:endParaRPr lang="en-GB" sz="1600">
              <a:latin typeface="Calibri"/>
              <a:ea typeface="Calibri"/>
              <a:cs typeface="Calibri"/>
            </a:endParaRPr>
          </a:p>
          <a:p>
            <a:endParaRPr lang="en-GB" sz="1600" dirty="0">
              <a:latin typeface="Calibri" panose="020F0502020204030204" pitchFamily="34" charset="0"/>
              <a:cs typeface="Calibri" panose="020F0502020204030204" pitchFamily="34" charset="0"/>
            </a:endParaRPr>
          </a:p>
          <a:p>
            <a:endParaRPr lang="en-GB" sz="1600" dirty="0">
              <a:latin typeface="Calibri" panose="020F0502020204030204" pitchFamily="34" charset="0"/>
              <a:cs typeface="Calibri" panose="020F0502020204030204" pitchFamily="34" charset="0"/>
            </a:endParaRPr>
          </a:p>
          <a:p>
            <a:endParaRPr lang="en-GB" sz="1600" dirty="0">
              <a:latin typeface="Calibri" panose="020F0502020204030204" pitchFamily="34" charset="0"/>
              <a:cs typeface="Calibri" panose="020F0502020204030204" pitchFamily="34" charset="0"/>
            </a:endParaRPr>
          </a:p>
          <a:p>
            <a:pPr marL="0" indent="0">
              <a:buNone/>
            </a:pPr>
            <a:endParaRPr lang="en-GB" sz="1600" dirty="0">
              <a:latin typeface="Calibri" panose="020F0502020204030204" pitchFamily="34" charset="0"/>
              <a:cs typeface="Calibri" panose="020F0502020204030204" pitchFamily="34" charset="0"/>
            </a:endParaRPr>
          </a:p>
          <a:p>
            <a:pPr marL="0" indent="0">
              <a:buNone/>
            </a:pPr>
            <a:endParaRPr lang="en-GB" sz="1600" dirty="0">
              <a:latin typeface="Calibri" panose="020F0502020204030204" pitchFamily="34" charset="0"/>
              <a:cs typeface="Calibri" panose="020F0502020204030204" pitchFamily="34" charset="0"/>
            </a:endParaRPr>
          </a:p>
          <a:p>
            <a:pPr marL="0" indent="0">
              <a:buNone/>
            </a:pPr>
            <a:endParaRPr lang="en-GB" sz="1600" dirty="0">
              <a:highlight>
                <a:srgbClr val="00FF00"/>
              </a:highlight>
              <a:latin typeface="Calibri" panose="020F0502020204030204" pitchFamily="34" charset="0"/>
              <a:cs typeface="Calibri" panose="020F0502020204030204" pitchFamily="34" charset="0"/>
            </a:endParaRPr>
          </a:p>
          <a:p>
            <a:pPr marL="0" indent="0">
              <a:buNone/>
            </a:pPr>
            <a:endParaRPr lang="en-GB" sz="1600" dirty="0">
              <a:highlight>
                <a:srgbClr val="00FF00"/>
              </a:highlight>
              <a:latin typeface="Calibri" panose="020F0502020204030204" pitchFamily="34" charset="0"/>
              <a:ea typeface="Calibri"/>
              <a:cs typeface="Calibri" panose="020F0502020204030204" pitchFamily="34" charset="0"/>
            </a:endParaRPr>
          </a:p>
          <a:p>
            <a:pPr marL="0" indent="0">
              <a:buNone/>
            </a:pPr>
            <a:endParaRPr lang="en-GB" sz="1600" dirty="0">
              <a:highlight>
                <a:srgbClr val="00FF00"/>
              </a:highligh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1600" dirty="0">
              <a:highlight>
                <a:srgbClr val="00FF00"/>
              </a:highligh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1600" dirty="0">
              <a:highlight>
                <a:srgbClr val="00FF00"/>
              </a:highlight>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buNone/>
            </a:pPr>
            <a:r>
              <a:rPr lang="en-GB" sz="1600" dirty="0">
                <a:latin typeface="Calibri"/>
                <a:ea typeface="Calibri"/>
                <a:cs typeface="Calibri"/>
              </a:rPr>
              <a:t>For further information, please see our accessibility plan (school website), which sets out how our school makes sure all children, including those with additional needs or disabilities, can take part in every aspect of school life.</a:t>
            </a:r>
            <a:endParaRPr lang="en-GB" sz="1600" dirty="0">
              <a:highlight>
                <a:srgbClr val="FFFF00"/>
              </a:highlight>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CFF16711-BB8E-4BD4-2BB1-534EEF79E714}"/>
              </a:ext>
            </a:extLst>
          </p:cNvPr>
          <p:cNvGraphicFramePr>
            <a:graphicFrameLocks noGrp="1"/>
          </p:cNvGraphicFramePr>
          <p:nvPr>
            <p:extLst>
              <p:ext uri="{D42A27DB-BD31-4B8C-83A1-F6EECF244321}">
                <p14:modId xmlns:p14="http://schemas.microsoft.com/office/powerpoint/2010/main" val="172385388"/>
              </p:ext>
            </p:extLst>
          </p:nvPr>
        </p:nvGraphicFramePr>
        <p:xfrm>
          <a:off x="511479" y="2014602"/>
          <a:ext cx="11464308" cy="3526168"/>
        </p:xfrm>
        <a:graphic>
          <a:graphicData uri="http://schemas.openxmlformats.org/drawingml/2006/table">
            <a:tbl>
              <a:tblPr firstRow="1" bandRow="1">
                <a:tableStyleId>{00A15C55-8517-42AA-B614-E9B94910E393}</a:tableStyleId>
              </a:tblPr>
              <a:tblGrid>
                <a:gridCol w="5732154">
                  <a:extLst>
                    <a:ext uri="{9D8B030D-6E8A-4147-A177-3AD203B41FA5}">
                      <a16:colId xmlns:a16="http://schemas.microsoft.com/office/drawing/2014/main" val="3233804769"/>
                    </a:ext>
                  </a:extLst>
                </a:gridCol>
                <a:gridCol w="5732154">
                  <a:extLst>
                    <a:ext uri="{9D8B030D-6E8A-4147-A177-3AD203B41FA5}">
                      <a16:colId xmlns:a16="http://schemas.microsoft.com/office/drawing/2014/main" val="3888290633"/>
                    </a:ext>
                  </a:extLst>
                </a:gridCol>
              </a:tblGrid>
              <a:tr h="1860610">
                <a:tc>
                  <a:txBody>
                    <a:bodyPr/>
                    <a:lstStyle/>
                    <a:p>
                      <a:r>
                        <a:rPr lang="en-GB" sz="1400" b="1" dirty="0">
                          <a:solidFill>
                            <a:schemeClr val="tx1"/>
                          </a:solidFill>
                        </a:rPr>
                        <a:t>Cognition and Learning:</a:t>
                      </a:r>
                    </a:p>
                    <a:p>
                      <a:pPr marL="285750" lvl="0" indent="-285750">
                        <a:buFont typeface="Calibri"/>
                        <a:buChar char="-"/>
                      </a:pPr>
                      <a:r>
                        <a:rPr lang="en-GB" sz="1400" b="0" dirty="0">
                          <a:solidFill>
                            <a:schemeClr val="tx1"/>
                          </a:solidFill>
                        </a:rPr>
                        <a:t>Bespoke personalised curriculum </a:t>
                      </a:r>
                    </a:p>
                    <a:p>
                      <a:pPr marL="285750" lvl="0" indent="-285750">
                        <a:buFont typeface="Calibri"/>
                        <a:buChar char="-"/>
                      </a:pPr>
                      <a:r>
                        <a:rPr lang="en-GB" sz="1400" b="0" dirty="0">
                          <a:solidFill>
                            <a:schemeClr val="tx1"/>
                          </a:solidFill>
                        </a:rPr>
                        <a:t>Scaffolding and modelling </a:t>
                      </a:r>
                    </a:p>
                    <a:p>
                      <a:pPr marL="285750" lvl="0" indent="-285750">
                        <a:buFont typeface="Calibri"/>
                        <a:buChar char="-"/>
                      </a:pPr>
                      <a:r>
                        <a:rPr lang="en-GB" sz="1400" b="0" dirty="0">
                          <a:solidFill>
                            <a:schemeClr val="tx1"/>
                          </a:solidFill>
                        </a:rPr>
                        <a:t>Word banks </a:t>
                      </a:r>
                    </a:p>
                    <a:p>
                      <a:pPr marL="285750" lvl="0" indent="-285750">
                        <a:buFont typeface="Calibri"/>
                        <a:buChar char="-"/>
                      </a:pPr>
                      <a:r>
                        <a:rPr lang="en-GB" sz="1400" b="0" dirty="0">
                          <a:solidFill>
                            <a:schemeClr val="tx1"/>
                          </a:solidFill>
                        </a:rPr>
                        <a:t>Pre-teaching of vocabulary </a:t>
                      </a:r>
                    </a:p>
                    <a:p>
                      <a:pPr marL="285750" lvl="0" indent="-285750">
                        <a:buFont typeface="Calibri"/>
                        <a:buChar char="-"/>
                      </a:pPr>
                      <a:r>
                        <a:rPr lang="en-GB" sz="1400" b="0" dirty="0">
                          <a:solidFill>
                            <a:schemeClr val="tx1"/>
                          </a:solidFill>
                        </a:rPr>
                        <a:t>Precision teaching </a:t>
                      </a:r>
                    </a:p>
                    <a:p>
                      <a:pPr marL="285750" lvl="0" indent="-285750">
                        <a:buFont typeface="Calibri"/>
                        <a:buChar char="-"/>
                      </a:pPr>
                      <a:r>
                        <a:rPr lang="en-GB" sz="1400" b="0" dirty="0">
                          <a:solidFill>
                            <a:schemeClr val="tx1"/>
                          </a:solidFill>
                        </a:rPr>
                        <a:t>Visual aids (WIDGIT) </a:t>
                      </a:r>
                    </a:p>
                    <a:p>
                      <a:pPr marL="285750" lvl="0" indent="-285750">
                        <a:buFont typeface="Calibri"/>
                        <a:buChar char="-"/>
                      </a:pPr>
                      <a:r>
                        <a:rPr lang="en-GB" sz="1400" b="0" dirty="0">
                          <a:solidFill>
                            <a:schemeClr val="tx1"/>
                          </a:solidFill>
                        </a:rPr>
                        <a:t>Resources and manipulatives </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r>
                        <a:rPr lang="en-GB" sz="1400" b="1" dirty="0">
                          <a:solidFill>
                            <a:schemeClr val="tx1"/>
                          </a:solidFill>
                        </a:rPr>
                        <a:t>Communication and Interaction:</a:t>
                      </a:r>
                    </a:p>
                    <a:p>
                      <a:pPr marL="285750" indent="-285750">
                        <a:buFont typeface="Calibri"/>
                        <a:buChar char="-"/>
                      </a:pPr>
                      <a:r>
                        <a:rPr lang="en-GB" sz="1400" b="0" dirty="0">
                          <a:solidFill>
                            <a:schemeClr val="tx1"/>
                          </a:solidFill>
                        </a:rPr>
                        <a:t>Communication boards </a:t>
                      </a:r>
                    </a:p>
                    <a:p>
                      <a:pPr marL="285750" lvl="0" indent="-285750">
                        <a:buFont typeface="Calibri"/>
                        <a:buChar char="-"/>
                      </a:pPr>
                      <a:r>
                        <a:rPr lang="en-GB" sz="1400" b="0" dirty="0">
                          <a:solidFill>
                            <a:schemeClr val="tx1"/>
                          </a:solidFill>
                        </a:rPr>
                        <a:t>Visual communication cards (WIDGIT)</a:t>
                      </a:r>
                    </a:p>
                    <a:p>
                      <a:pPr marL="285750" lvl="0" indent="-285750">
                        <a:buFont typeface="Calibri"/>
                        <a:buChar char="-"/>
                      </a:pPr>
                      <a:r>
                        <a:rPr lang="en-GB" sz="1400" b="0" dirty="0">
                          <a:solidFill>
                            <a:schemeClr val="tx1"/>
                          </a:solidFill>
                        </a:rPr>
                        <a:t>British Sign Language </a:t>
                      </a:r>
                    </a:p>
                    <a:p>
                      <a:pPr marL="285750" lvl="0" indent="-285750">
                        <a:buFont typeface="Calibri"/>
                        <a:buChar char="-"/>
                      </a:pPr>
                      <a:r>
                        <a:rPr lang="en-GB" sz="1400" b="0" dirty="0">
                          <a:solidFill>
                            <a:schemeClr val="tx1"/>
                          </a:solidFill>
                        </a:rPr>
                        <a:t>Adaptive texts </a:t>
                      </a:r>
                    </a:p>
                    <a:p>
                      <a:pPr marL="285750" lvl="0" indent="-285750">
                        <a:buFont typeface="Calibri"/>
                        <a:buChar char="-"/>
                      </a:pPr>
                      <a:endParaRPr lang="en-GB" sz="1400" b="0" dirty="0">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40000"/>
                        <a:lumOff val="60000"/>
                      </a:schemeClr>
                    </a:solidFill>
                  </a:tcPr>
                </a:tc>
                <a:extLst>
                  <a:ext uri="{0D108BD9-81ED-4DB2-BD59-A6C34878D82A}">
                    <a16:rowId xmlns:a16="http://schemas.microsoft.com/office/drawing/2014/main" val="2866891905"/>
                  </a:ext>
                </a:extLst>
              </a:tr>
              <a:tr h="1665558">
                <a:tc>
                  <a:txBody>
                    <a:bodyPr/>
                    <a:lstStyle/>
                    <a:p>
                      <a:r>
                        <a:rPr lang="en-GB" sz="1400" b="1" dirty="0">
                          <a:solidFill>
                            <a:schemeClr val="tx1"/>
                          </a:solidFill>
                        </a:rPr>
                        <a:t>Social, emotional and mental health:</a:t>
                      </a:r>
                    </a:p>
                    <a:p>
                      <a:pPr marL="285750" lvl="0" indent="-285750">
                        <a:buFont typeface="Calibri"/>
                        <a:buChar char="-"/>
                      </a:pPr>
                      <a:r>
                        <a:rPr lang="en-GB" sz="1400" b="0" dirty="0">
                          <a:solidFill>
                            <a:schemeClr val="tx1"/>
                          </a:solidFill>
                        </a:rPr>
                        <a:t>Regular SEMH check ins</a:t>
                      </a:r>
                    </a:p>
                    <a:p>
                      <a:pPr marL="285750" lvl="0" indent="-285750">
                        <a:buFont typeface="Calibri"/>
                        <a:buChar char="-"/>
                      </a:pPr>
                      <a:r>
                        <a:rPr lang="en-GB" sz="1400" b="0" dirty="0">
                          <a:solidFill>
                            <a:schemeClr val="tx1"/>
                          </a:solidFill>
                        </a:rPr>
                        <a:t>Zones of Regulation intervention </a:t>
                      </a:r>
                    </a:p>
                    <a:p>
                      <a:pPr marL="285750" lvl="0" indent="-285750">
                        <a:buFont typeface="Calibri"/>
                        <a:buChar char="-"/>
                      </a:pPr>
                      <a:r>
                        <a:rPr lang="en-GB" sz="1400" b="0" dirty="0">
                          <a:solidFill>
                            <a:schemeClr val="tx1"/>
                          </a:solidFill>
                        </a:rPr>
                        <a:t>External professional session (CAMHS etc)</a:t>
                      </a:r>
                    </a:p>
                    <a:p>
                      <a:pPr marL="285750" lvl="0" indent="-285750">
                        <a:buFont typeface="Calibri"/>
                        <a:buChar char="-"/>
                      </a:pPr>
                      <a:r>
                        <a:rPr lang="en-GB" sz="1400" b="0" dirty="0">
                          <a:solidFill>
                            <a:schemeClr val="tx1"/>
                          </a:solidFill>
                        </a:rPr>
                        <a:t>Social interaction interventions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60000"/>
                        <a:lumOff val="40000"/>
                      </a:schemeClr>
                    </a:solidFill>
                  </a:tcPr>
                </a:tc>
                <a:tc>
                  <a:txBody>
                    <a:bodyPr/>
                    <a:lstStyle/>
                    <a:p>
                      <a:r>
                        <a:rPr lang="en-GB" sz="1400" b="1" dirty="0">
                          <a:solidFill>
                            <a:schemeClr val="tx1"/>
                          </a:solidFill>
                        </a:rPr>
                        <a:t>Physical and/or sensory:</a:t>
                      </a:r>
                    </a:p>
                    <a:p>
                      <a:pPr marL="285750" indent="-285750">
                        <a:buFont typeface="Calibri"/>
                        <a:buChar char="-"/>
                      </a:pPr>
                      <a:r>
                        <a:rPr lang="en-GB" sz="1400" b="0" dirty="0">
                          <a:solidFill>
                            <a:schemeClr val="tx1"/>
                          </a:solidFill>
                        </a:rPr>
                        <a:t>Access to the sensory room </a:t>
                      </a:r>
                    </a:p>
                    <a:p>
                      <a:pPr marL="285750" lvl="0" indent="-285750">
                        <a:buFont typeface="Calibri"/>
                        <a:buChar char="-"/>
                      </a:pPr>
                      <a:r>
                        <a:rPr lang="en-GB" sz="1400" b="0" dirty="0">
                          <a:solidFill>
                            <a:schemeClr val="tx1"/>
                          </a:solidFill>
                        </a:rPr>
                        <a:t>Fidget toys </a:t>
                      </a:r>
                    </a:p>
                    <a:p>
                      <a:pPr marL="285750" lvl="0" indent="-285750">
                        <a:buFont typeface="Calibri"/>
                        <a:buChar char="-"/>
                      </a:pPr>
                      <a:r>
                        <a:rPr lang="en-GB" sz="1400" b="0" dirty="0">
                          <a:solidFill>
                            <a:schemeClr val="tx1"/>
                          </a:solidFill>
                        </a:rPr>
                        <a:t>Ear defenders </a:t>
                      </a:r>
                    </a:p>
                    <a:p>
                      <a:pPr marL="285750" lvl="0" indent="-285750">
                        <a:buFont typeface="Calibri"/>
                        <a:buChar char="-"/>
                      </a:pPr>
                      <a:r>
                        <a:rPr lang="en-GB" sz="1400" b="0" dirty="0">
                          <a:solidFill>
                            <a:schemeClr val="tx1"/>
                          </a:solidFill>
                        </a:rPr>
                        <a:t>Pencil grips and fine motor support </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4">
                        <a:lumMod val="75000"/>
                      </a:schemeClr>
                    </a:solidFill>
                  </a:tcPr>
                </a:tc>
                <a:extLst>
                  <a:ext uri="{0D108BD9-81ED-4DB2-BD59-A6C34878D82A}">
                    <a16:rowId xmlns:a16="http://schemas.microsoft.com/office/drawing/2014/main" val="1371865621"/>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74F29D0C-3BCA-4610-AC5D-CBBCA5D6CA70}"/>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23536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AEB7D9-FB54-C837-BBB8-C1B8597F879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A8A1089-65E2-467F-3A9C-7135C193A7C1}"/>
              </a:ext>
            </a:extLst>
          </p:cNvPr>
          <p:cNvSpPr>
            <a:spLocks noGrp="1"/>
          </p:cNvSpPr>
          <p:nvPr>
            <p:ph type="title"/>
          </p:nvPr>
        </p:nvSpPr>
        <p:spPr>
          <a:xfrm>
            <a:off x="838200" y="681037"/>
            <a:ext cx="10515600" cy="1325563"/>
          </a:xfrm>
        </p:spPr>
        <p:txBody>
          <a:bodyPr>
            <a:normAutofit fontScale="90000"/>
          </a:bodyPr>
          <a:lstStyle/>
          <a:p>
            <a:r>
              <a:rPr lang="en-GB" sz="3100" b="1" i="0" u="none" strike="noStrike" dirty="0">
                <a:solidFill>
                  <a:srgbClr val="000000"/>
                </a:solidFill>
                <a:effectLst/>
                <a:latin typeface="Calibri" panose="020F0502020204030204" pitchFamily="34" charset="0"/>
                <a:cs typeface="Calibri" panose="020F0502020204030204" pitchFamily="34" charset="0"/>
              </a:rPr>
              <a:t>5g. Support for children’s wellbeing, confidence and friendships</a:t>
            </a:r>
            <a:r>
              <a:rPr lang="en-US" sz="3100" b="1" i="0" dirty="0">
                <a:solidFill>
                  <a:srgbClr val="000000"/>
                </a:solidFill>
                <a:effectLst/>
                <a:latin typeface="Calibri" panose="020F0502020204030204" pitchFamily="34" charset="0"/>
                <a:cs typeface="Calibri" panose="020F0502020204030204" pitchFamily="34" charset="0"/>
              </a:rPr>
              <a:t>​</a:t>
            </a:r>
            <a:br>
              <a:rPr lang="en-US" sz="3100" b="1" i="0" dirty="0">
                <a:solidFill>
                  <a:srgbClr val="000000"/>
                </a:solidFill>
                <a:effectLst/>
                <a:latin typeface="Calibri" panose="020F0502020204030204" pitchFamily="34" charset="0"/>
                <a:cs typeface="Calibri" panose="020F0502020204030204" pitchFamily="34" charset="0"/>
              </a:rPr>
            </a:br>
            <a:br>
              <a:rPr lang="en-GB" dirty="0"/>
            </a:br>
            <a:endParaRPr lang="en-GB" dirty="0"/>
          </a:p>
        </p:txBody>
      </p:sp>
      <p:sp>
        <p:nvSpPr>
          <p:cNvPr id="6" name="Content Placeholder 5">
            <a:extLst>
              <a:ext uri="{FF2B5EF4-FFF2-40B4-BE49-F238E27FC236}">
                <a16:creationId xmlns:a16="http://schemas.microsoft.com/office/drawing/2014/main" id="{AC6B9B15-FB9A-73F6-6BBE-FBE31FF14F0F}"/>
              </a:ext>
            </a:extLst>
          </p:cNvPr>
          <p:cNvSpPr>
            <a:spLocks noGrp="1"/>
          </p:cNvSpPr>
          <p:nvPr>
            <p:ph idx="1"/>
          </p:nvPr>
        </p:nvSpPr>
        <p:spPr>
          <a:xfrm>
            <a:off x="107516" y="1105379"/>
            <a:ext cx="11809955" cy="5342981"/>
          </a:xfrm>
        </p:spPr>
        <p:txBody>
          <a:bodyPr vert="horz" lIns="91440" tIns="45720" rIns="91440" bIns="45720" rtlCol="0" anchor="t">
            <a:noAutofit/>
          </a:bodyPr>
          <a:lstStyle/>
          <a:p>
            <a:pPr marL="0" indent="0">
              <a:buNone/>
            </a:pPr>
            <a:r>
              <a:rPr lang="en-GB" sz="1800" b="1" dirty="0">
                <a:solidFill>
                  <a:schemeClr val="accent5">
                    <a:lumMod val="60000"/>
                    <a:lumOff val="40000"/>
                  </a:schemeClr>
                </a:solidFill>
                <a:latin typeface="Calibri"/>
                <a:ea typeface="Calibri"/>
                <a:cs typeface="Calibri"/>
              </a:rPr>
              <a:t>Culture and ethos of the school</a:t>
            </a:r>
            <a:endParaRPr lang="en-US" sz="1800">
              <a:solidFill>
                <a:schemeClr val="accent5">
                  <a:lumMod val="60000"/>
                  <a:lumOff val="40000"/>
                </a:schemeClr>
              </a:solidFill>
              <a:latin typeface="Calibri"/>
              <a:ea typeface="Calibri"/>
              <a:cs typeface="Calibri"/>
            </a:endParaRPr>
          </a:p>
          <a:p>
            <a:pPr marL="0" indent="0">
              <a:buNone/>
            </a:pPr>
            <a:r>
              <a:rPr lang="en-GB" sz="1800" dirty="0">
                <a:latin typeface="Calibri"/>
                <a:ea typeface="Calibri"/>
                <a:cs typeface="Calibri"/>
              </a:rPr>
              <a:t>The ethos and values of our school are extremely important to everyone at UTS. Our strap line of 'Living Gods' Love, Together We Flourish' is central to what we believe and evident in the way we support and work with all our children and families. All staff take great pride in being kind and  compassionate and dedicated to serving the needs of our community. We use the Biblical Scripture of ' I am the Vine; You are the Branches. If you believe in me and I in you, you will bear much fruit' John 15:5 to enhance our ethos and link our learning, successes and experiences to our collective flourishing. We have been a 'Values' school for many years, this encompasses our distinctively Christian Values and important British and Human values which we teach and live our lives by. As a Church of England School, we place our Christian distinctiveness and ethos at the heart of our work. Our close and extremely supportive relationship with Rev. Stephen Liley and Min-Min Peaker from Clapham Church is a strength which we draw from during the life of the school and through Stephen and Min-Min's weekly worship. We also have a very positive and supportive relationship with the Diocese of St Albans, our partner Trust schools in the Diocese of St Albans Multi-Academy Trust and our local schools whom we work together with wherever possible. </a:t>
            </a:r>
          </a:p>
          <a:p>
            <a:pPr marL="0" indent="0">
              <a:buNone/>
            </a:pPr>
            <a:r>
              <a:rPr lang="en-GB" sz="1800" b="1" dirty="0">
                <a:solidFill>
                  <a:schemeClr val="accent3">
                    <a:lumMod val="60000"/>
                    <a:lumOff val="40000"/>
                  </a:schemeClr>
                </a:solidFill>
                <a:latin typeface="Calibri"/>
                <a:ea typeface="Calibri"/>
                <a:cs typeface="Calibri"/>
              </a:rPr>
              <a:t>Organisation of pastoral care</a:t>
            </a:r>
            <a:endParaRPr lang="en-GB" sz="1800">
              <a:solidFill>
                <a:schemeClr val="accent3">
                  <a:lumMod val="60000"/>
                  <a:lumOff val="40000"/>
                </a:schemeClr>
              </a:solidFill>
              <a:latin typeface="Calibri"/>
              <a:ea typeface="Calibri"/>
              <a:cs typeface="Calibri"/>
            </a:endParaRPr>
          </a:p>
          <a:p>
            <a:pPr marL="0" indent="0">
              <a:buNone/>
            </a:pPr>
            <a:r>
              <a:rPr lang="en-GB" sz="1800" dirty="0">
                <a:latin typeface="Calibri"/>
                <a:ea typeface="Calibri"/>
                <a:cs typeface="Calibri"/>
              </a:rPr>
              <a:t>At Ursula Taylor CE School, we want children to feel happy and safe at school and we do this by supporting emotional, mental and social well-being.  This include pastoral monitoring, regular well-being check ins, and a consistent and fair behaviour policy. Some pupil may have access to, where appropriate, counselling sessions from external professional such as CAMHS. Ursula Taylor also delivers a Nurture group which is a small, short‑term school intervention (usually 6–12 pupils) designed to support children with social, emotional, or behavioural difficulties so they can better access learning. It provides a safe, structured environment run by two trained staff members and is based on the Six Principles of Nurture.</a:t>
            </a:r>
          </a:p>
        </p:txBody>
      </p:sp>
      <p:sp>
        <p:nvSpPr>
          <p:cNvPr id="4" name="Action Button: Go Home 3">
            <a:hlinkClick r:id="rId2" action="ppaction://hlinksldjump" highlightClick="1"/>
            <a:extLst>
              <a:ext uri="{FF2B5EF4-FFF2-40B4-BE49-F238E27FC236}">
                <a16:creationId xmlns:a16="http://schemas.microsoft.com/office/drawing/2014/main" id="{8A5326CA-BE4E-4FED-8C31-101921C1DA14}"/>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9763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9312A5-7286-4E92-14AF-BDA3FEA971B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BBF57EE-81EF-6898-3A68-401170F56B96}"/>
              </a:ext>
            </a:extLst>
          </p:cNvPr>
          <p:cNvSpPr>
            <a:spLocks noGrp="1"/>
          </p:cNvSpPr>
          <p:nvPr>
            <p:ph type="title"/>
          </p:nvPr>
        </p:nvSpPr>
        <p:spPr/>
        <p:txBody>
          <a:bodyPr>
            <a:normAutofit fontScale="90000"/>
          </a:bodyPr>
          <a:lstStyle/>
          <a:p>
            <a:r>
              <a:rPr lang="en-GB" sz="3600" b="1" dirty="0">
                <a:latin typeface="Calibri" panose="020F0502020204030204" pitchFamily="34" charset="0"/>
                <a:cs typeface="Calibri" panose="020F0502020204030204" pitchFamily="34" charset="0"/>
              </a:rPr>
              <a:t>6. How we make sure the right equipment and facilities are available for children</a:t>
            </a:r>
            <a:br>
              <a:rPr lang="en-GB" dirty="0"/>
            </a:br>
            <a:endParaRPr lang="en-GB" dirty="0"/>
          </a:p>
        </p:txBody>
      </p:sp>
      <p:sp>
        <p:nvSpPr>
          <p:cNvPr id="6" name="Content Placeholder 5">
            <a:extLst>
              <a:ext uri="{FF2B5EF4-FFF2-40B4-BE49-F238E27FC236}">
                <a16:creationId xmlns:a16="http://schemas.microsoft.com/office/drawing/2014/main" id="{6A8D46D4-3742-E84C-0DB5-B60F77A2EF0E}"/>
              </a:ext>
            </a:extLst>
          </p:cNvPr>
          <p:cNvSpPr>
            <a:spLocks noGrp="1"/>
          </p:cNvSpPr>
          <p:nvPr>
            <p:ph idx="1"/>
          </p:nvPr>
        </p:nvSpPr>
        <p:spPr>
          <a:xfrm>
            <a:off x="337159" y="1314146"/>
            <a:ext cx="11068832" cy="5147414"/>
          </a:xfrm>
        </p:spPr>
        <p:txBody>
          <a:bodyPr vert="horz" lIns="91440" tIns="45720" rIns="91440" bIns="45720" rtlCol="0" anchor="t">
            <a:noAutofit/>
          </a:bodyPr>
          <a:lstStyle/>
          <a:p>
            <a:pPr marL="0" indent="0">
              <a:buNone/>
            </a:pPr>
            <a:r>
              <a:rPr lang="en-GB" sz="1600" b="1" dirty="0">
                <a:ea typeface="+mn-lt"/>
                <a:cs typeface="+mn-lt"/>
              </a:rPr>
              <a:t>How SEND funding in the current academic year is being spent </a:t>
            </a:r>
          </a:p>
          <a:p>
            <a:pPr marL="0" indent="0">
              <a:buNone/>
            </a:pPr>
            <a:r>
              <a:rPr lang="en-GB" sz="1600" b="1" dirty="0">
                <a:ea typeface="+mn-lt"/>
                <a:cs typeface="+mn-lt"/>
              </a:rPr>
              <a:t>Commissioned specialist services</a:t>
            </a:r>
            <a:endParaRPr lang="en-US" b="1">
              <a:ea typeface="+mn-lt"/>
              <a:cs typeface="+mn-lt"/>
            </a:endParaRPr>
          </a:p>
          <a:p>
            <a:pPr marL="0" indent="0">
              <a:buNone/>
            </a:pPr>
            <a:r>
              <a:rPr lang="en-GB" sz="1600" b="1" dirty="0">
                <a:solidFill>
                  <a:schemeClr val="accent3">
                    <a:lumMod val="60000"/>
                    <a:lumOff val="40000"/>
                  </a:schemeClr>
                </a:solidFill>
                <a:ea typeface="+mn-lt"/>
                <a:cs typeface="+mn-lt"/>
              </a:rPr>
              <a:t>SEND funding is used to commission external professionals who provide targeted support for pupils with additional needs. This includes services such as:</a:t>
            </a:r>
            <a:endParaRPr lang="en-US" b="1">
              <a:solidFill>
                <a:schemeClr val="accent3">
                  <a:lumMod val="60000"/>
                  <a:lumOff val="40000"/>
                </a:schemeClr>
              </a:solidFill>
              <a:ea typeface="+mn-lt"/>
              <a:cs typeface="+mn-lt"/>
            </a:endParaRPr>
          </a:p>
          <a:p>
            <a:pPr marL="285750" indent="-285750"/>
            <a:r>
              <a:rPr lang="en-GB" sz="1600" dirty="0">
                <a:ea typeface="+mn-lt"/>
                <a:cs typeface="+mn-lt"/>
              </a:rPr>
              <a:t>Educational psychologists for cognitive and behavioural assessments</a:t>
            </a:r>
            <a:endParaRPr lang="en-US" dirty="0">
              <a:ea typeface="+mn-lt"/>
              <a:cs typeface="+mn-lt"/>
            </a:endParaRPr>
          </a:p>
          <a:p>
            <a:pPr marL="285750" indent="-285750"/>
            <a:r>
              <a:rPr lang="en-GB" sz="1600" dirty="0">
                <a:ea typeface="+mn-lt"/>
                <a:cs typeface="+mn-lt"/>
              </a:rPr>
              <a:t>Speech and language therapists to support communication development</a:t>
            </a:r>
            <a:endParaRPr lang="en-US" dirty="0">
              <a:ea typeface="+mn-lt"/>
              <a:cs typeface="+mn-lt"/>
            </a:endParaRPr>
          </a:p>
          <a:p>
            <a:pPr marL="285750" indent="-285750"/>
            <a:r>
              <a:rPr lang="en-GB" sz="1600" dirty="0">
                <a:ea typeface="+mn-lt"/>
                <a:cs typeface="+mn-lt"/>
              </a:rPr>
              <a:t> Occupational therapists to assist with motor skills and sensory integration</a:t>
            </a:r>
            <a:endParaRPr lang="en-US" dirty="0">
              <a:ea typeface="+mn-lt"/>
              <a:cs typeface="+mn-lt"/>
            </a:endParaRPr>
          </a:p>
          <a:p>
            <a:pPr marL="285750" indent="-285750"/>
            <a:r>
              <a:rPr lang="en-GB" sz="1600" dirty="0">
                <a:ea typeface="+mn-lt"/>
                <a:cs typeface="+mn-lt"/>
              </a:rPr>
              <a:t>Specialist training for staff </a:t>
            </a:r>
            <a:endParaRPr lang="en-US" dirty="0">
              <a:ea typeface="+mn-lt"/>
              <a:cs typeface="+mn-lt"/>
            </a:endParaRPr>
          </a:p>
          <a:p>
            <a:pPr marL="0" indent="0">
              <a:buNone/>
            </a:pPr>
            <a:r>
              <a:rPr lang="en-GB" sz="1600" b="1" dirty="0">
                <a:solidFill>
                  <a:schemeClr val="accent2">
                    <a:lumMod val="60000"/>
                    <a:lumOff val="40000"/>
                  </a:schemeClr>
                </a:solidFill>
                <a:ea typeface="+mn-lt"/>
                <a:cs typeface="+mn-lt"/>
              </a:rPr>
              <a:t>Funding is allocated to ensure staff receive high-quality training to meet the diverse needs of pupils. Examples include:</a:t>
            </a:r>
            <a:endParaRPr lang="en-US" b="1">
              <a:solidFill>
                <a:schemeClr val="accent2">
                  <a:lumMod val="60000"/>
                  <a:lumOff val="40000"/>
                </a:schemeClr>
              </a:solidFill>
              <a:ea typeface="+mn-lt"/>
              <a:cs typeface="+mn-lt"/>
            </a:endParaRPr>
          </a:p>
          <a:p>
            <a:pPr marL="285750" indent="-285750"/>
            <a:r>
              <a:rPr lang="en-GB" sz="1600" dirty="0">
                <a:ea typeface="+mn-lt"/>
                <a:cs typeface="+mn-lt"/>
              </a:rPr>
              <a:t>Autism awareness training to help staff understand and support autistic learners</a:t>
            </a:r>
            <a:endParaRPr lang="en-US" dirty="0">
              <a:ea typeface="+mn-lt"/>
              <a:cs typeface="+mn-lt"/>
            </a:endParaRPr>
          </a:p>
          <a:p>
            <a:pPr marL="285750" indent="-285750"/>
            <a:r>
              <a:rPr lang="en-GB" sz="1600" dirty="0">
                <a:ea typeface="+mn-lt"/>
                <a:cs typeface="+mn-lt"/>
              </a:rPr>
              <a:t>Dyslexia strategies workshops for effective literacy interventions</a:t>
            </a:r>
            <a:endParaRPr lang="en-US" dirty="0">
              <a:ea typeface="+mn-lt"/>
              <a:cs typeface="+mn-lt"/>
            </a:endParaRPr>
          </a:p>
          <a:p>
            <a:pPr marL="285750" indent="-285750"/>
            <a:r>
              <a:rPr lang="en-GB" sz="1600" dirty="0">
                <a:ea typeface="+mn-lt"/>
                <a:cs typeface="+mn-lt"/>
              </a:rPr>
              <a:t>Mental health support training to promote emotional well-being and resilience</a:t>
            </a:r>
            <a:endParaRPr lang="en-US" dirty="0">
              <a:ea typeface="+mn-lt"/>
              <a:cs typeface="+mn-lt"/>
            </a:endParaRPr>
          </a:p>
          <a:p>
            <a:pPr marL="285750" indent="-285750"/>
            <a:r>
              <a:rPr lang="en-GB" sz="1600" dirty="0">
                <a:ea typeface="+mn-lt"/>
                <a:cs typeface="+mn-lt"/>
              </a:rPr>
              <a:t>Specialist assessments for individual pupils </a:t>
            </a:r>
            <a:endParaRPr lang="en-US">
              <a:ea typeface="+mn-lt"/>
              <a:cs typeface="+mn-lt"/>
            </a:endParaRPr>
          </a:p>
          <a:p>
            <a:pPr marL="0" indent="0">
              <a:buNone/>
            </a:pPr>
            <a:r>
              <a:rPr lang="en-GB" sz="1600" b="1" dirty="0">
                <a:solidFill>
                  <a:schemeClr val="accent4">
                    <a:lumMod val="60000"/>
                    <a:lumOff val="40000"/>
                  </a:schemeClr>
                </a:solidFill>
                <a:ea typeface="+mn-lt"/>
                <a:cs typeface="+mn-lt"/>
              </a:rPr>
              <a:t>SEND funding is used to carry out detailed assessments for pupils who require additional support. These may include:</a:t>
            </a:r>
            <a:endParaRPr lang="en-US" b="1">
              <a:solidFill>
                <a:schemeClr val="accent4">
                  <a:lumMod val="60000"/>
                  <a:lumOff val="40000"/>
                </a:schemeClr>
              </a:solidFill>
              <a:ea typeface="+mn-lt"/>
              <a:cs typeface="+mn-lt"/>
            </a:endParaRPr>
          </a:p>
          <a:p>
            <a:pPr marL="285750" indent="-285750"/>
            <a:r>
              <a:rPr lang="en-GB" sz="1600" dirty="0">
                <a:ea typeface="+mn-lt"/>
                <a:cs typeface="+mn-lt"/>
              </a:rPr>
              <a:t>Learning assessments to identify specific learning difficulties</a:t>
            </a:r>
            <a:endParaRPr lang="en-US" dirty="0">
              <a:ea typeface="+mn-lt"/>
              <a:cs typeface="+mn-lt"/>
            </a:endParaRPr>
          </a:p>
          <a:p>
            <a:pPr marL="285750" indent="-285750"/>
            <a:r>
              <a:rPr lang="en-GB" sz="1600" dirty="0">
                <a:ea typeface="+mn-lt"/>
                <a:cs typeface="+mn-lt"/>
              </a:rPr>
              <a:t>Speech and language evaluations to develop tailored communication</a:t>
            </a:r>
            <a:endParaRPr lang="en-US" dirty="0"/>
          </a:p>
        </p:txBody>
      </p:sp>
      <p:sp>
        <p:nvSpPr>
          <p:cNvPr id="4" name="Action Button: Go Home 3">
            <a:hlinkClick r:id="rId2" action="ppaction://hlinksldjump" highlightClick="1"/>
            <a:extLst>
              <a:ext uri="{FF2B5EF4-FFF2-40B4-BE49-F238E27FC236}">
                <a16:creationId xmlns:a16="http://schemas.microsoft.com/office/drawing/2014/main" id="{EC382FFC-8E89-43E0-98D2-60780B20B95F}"/>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968003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7D22C0-6181-1407-E61C-DC20EDAC50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D979AA0-1BB5-A556-921E-23FEA00438BC}"/>
              </a:ext>
            </a:extLst>
          </p:cNvPr>
          <p:cNvSpPr>
            <a:spLocks noGrp="1"/>
          </p:cNvSpPr>
          <p:nvPr>
            <p:ph type="title"/>
          </p:nvPr>
        </p:nvSpPr>
        <p:spPr/>
        <p:txBody>
          <a:bodyPr>
            <a:normAutofit fontScale="90000"/>
          </a:bodyPr>
          <a:lstStyle/>
          <a:p>
            <a:r>
              <a:rPr lang="en-GB" sz="3600" b="1" dirty="0">
                <a:latin typeface="Calibri" panose="020F0502020204030204" pitchFamily="34" charset="0"/>
                <a:cs typeface="Calibri" panose="020F0502020204030204" pitchFamily="34" charset="0"/>
              </a:rPr>
              <a:t>7. How we work together with parents and carers to support every child’s journey</a:t>
            </a:r>
            <a:br>
              <a:rPr lang="en-GB" dirty="0"/>
            </a:br>
            <a:endParaRPr lang="en-GB" dirty="0"/>
          </a:p>
        </p:txBody>
      </p:sp>
      <p:sp>
        <p:nvSpPr>
          <p:cNvPr id="6" name="Content Placeholder 5">
            <a:extLst>
              <a:ext uri="{FF2B5EF4-FFF2-40B4-BE49-F238E27FC236}">
                <a16:creationId xmlns:a16="http://schemas.microsoft.com/office/drawing/2014/main" id="{5820DB29-7A6B-B84D-816B-8A06658FEF9A}"/>
              </a:ext>
            </a:extLst>
          </p:cNvPr>
          <p:cNvSpPr>
            <a:spLocks noGrp="1"/>
          </p:cNvSpPr>
          <p:nvPr>
            <p:ph idx="1"/>
          </p:nvPr>
        </p:nvSpPr>
        <p:spPr>
          <a:xfrm>
            <a:off x="211899" y="1470721"/>
            <a:ext cx="4273464" cy="5008955"/>
          </a:xfrm>
        </p:spPr>
        <p:txBody>
          <a:bodyPr vert="horz" lIns="91440" tIns="45720" rIns="91440" bIns="45720" rtlCol="0" anchor="t">
            <a:normAutofit/>
          </a:bodyPr>
          <a:lstStyle/>
          <a:p>
            <a:pPr marL="0" indent="0">
              <a:buNone/>
            </a:pPr>
            <a:r>
              <a:rPr lang="en-GB" sz="1600" b="1" dirty="0">
                <a:solidFill>
                  <a:schemeClr val="accent4">
                    <a:lumMod val="76000"/>
                  </a:schemeClr>
                </a:solidFill>
                <a:ea typeface="+mn-lt"/>
                <a:cs typeface="+mn-lt"/>
              </a:rPr>
              <a:t>Day-to-day communication with the SENDCo/teachers </a:t>
            </a:r>
            <a:endParaRPr lang="en-US" sz="1600" b="1">
              <a:solidFill>
                <a:schemeClr val="accent4">
                  <a:lumMod val="76000"/>
                </a:schemeClr>
              </a:solidFill>
            </a:endParaRPr>
          </a:p>
          <a:p>
            <a:pPr marL="0" indent="0">
              <a:buNone/>
            </a:pPr>
            <a:r>
              <a:rPr lang="en-GB" sz="1600" dirty="0">
                <a:solidFill>
                  <a:schemeClr val="accent4">
                    <a:lumMod val="76000"/>
                  </a:schemeClr>
                </a:solidFill>
                <a:ea typeface="+mn-lt"/>
                <a:cs typeface="+mn-lt"/>
              </a:rPr>
              <a:t>Parents and carers can contact the SENDCo or class teachers through several convenient channels: </a:t>
            </a:r>
          </a:p>
          <a:p>
            <a:pPr marL="0" indent="0">
              <a:buNone/>
            </a:pPr>
            <a:r>
              <a:rPr lang="en-GB" sz="1600" dirty="0">
                <a:solidFill>
                  <a:schemeClr val="accent4">
                    <a:lumMod val="76000"/>
                  </a:schemeClr>
                </a:solidFill>
                <a:ea typeface="+mn-lt"/>
                <a:cs typeface="+mn-lt"/>
              </a:rPr>
              <a:t>• Class Dojo for updates and questions</a:t>
            </a:r>
          </a:p>
          <a:p>
            <a:pPr marL="0" indent="0">
              <a:buNone/>
            </a:pPr>
            <a:r>
              <a:rPr lang="en-GB" sz="1600" dirty="0">
                <a:solidFill>
                  <a:schemeClr val="accent4">
                    <a:lumMod val="76000"/>
                  </a:schemeClr>
                </a:solidFill>
                <a:ea typeface="+mn-lt"/>
                <a:cs typeface="+mn-lt"/>
              </a:rPr>
              <a:t>• Email for ongoing updates and questions</a:t>
            </a:r>
          </a:p>
          <a:p>
            <a:pPr marL="0" indent="0">
              <a:buNone/>
            </a:pPr>
            <a:r>
              <a:rPr lang="en-GB" sz="1600" dirty="0">
                <a:solidFill>
                  <a:schemeClr val="accent4">
                    <a:lumMod val="76000"/>
                  </a:schemeClr>
                </a:solidFill>
                <a:ea typeface="+mn-lt"/>
                <a:cs typeface="+mn-lt"/>
              </a:rPr>
              <a:t>• Phone calls for discussions</a:t>
            </a:r>
          </a:p>
          <a:p>
            <a:pPr marL="0" indent="0">
              <a:buNone/>
            </a:pPr>
            <a:r>
              <a:rPr lang="en-GB" sz="1600" dirty="0">
                <a:solidFill>
                  <a:schemeClr val="accent4">
                    <a:lumMod val="76000"/>
                  </a:schemeClr>
                </a:solidFill>
                <a:ea typeface="+mn-lt"/>
                <a:cs typeface="+mn-lt"/>
              </a:rPr>
              <a:t>• Home-school contact book for daily notes and feedback</a:t>
            </a:r>
          </a:p>
          <a:p>
            <a:pPr marL="0" indent="0">
              <a:buNone/>
            </a:pPr>
            <a:r>
              <a:rPr lang="en-GB" sz="1600" dirty="0">
                <a:solidFill>
                  <a:schemeClr val="accent4">
                    <a:lumMod val="76000"/>
                  </a:schemeClr>
                </a:solidFill>
                <a:ea typeface="+mn-lt"/>
                <a:cs typeface="+mn-lt"/>
              </a:rPr>
              <a:t>• Scheduled meetings arranged at mutually convenient times.</a:t>
            </a:r>
            <a:endParaRPr lang="en-GB" sz="1600">
              <a:solidFill>
                <a:schemeClr val="accent4">
                  <a:lumMod val="76000"/>
                </a:schemeClr>
              </a:solidFill>
            </a:endParaRPr>
          </a:p>
        </p:txBody>
      </p:sp>
      <p:sp>
        <p:nvSpPr>
          <p:cNvPr id="4" name="Action Button: Go Home 3">
            <a:hlinkClick r:id="rId2" action="ppaction://hlinksldjump" highlightClick="1"/>
            <a:extLst>
              <a:ext uri="{FF2B5EF4-FFF2-40B4-BE49-F238E27FC236}">
                <a16:creationId xmlns:a16="http://schemas.microsoft.com/office/drawing/2014/main" id="{27BDC6FC-A8FD-4770-A0BC-B101BC8285E6}"/>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5">
            <a:extLst>
              <a:ext uri="{FF2B5EF4-FFF2-40B4-BE49-F238E27FC236}">
                <a16:creationId xmlns:a16="http://schemas.microsoft.com/office/drawing/2014/main" id="{20F9339D-7AD4-B7DA-ABBF-B55BA49589DC}"/>
              </a:ext>
            </a:extLst>
          </p:cNvPr>
          <p:cNvSpPr txBox="1">
            <a:spLocks/>
          </p:cNvSpPr>
          <p:nvPr/>
        </p:nvSpPr>
        <p:spPr>
          <a:xfrm>
            <a:off x="5301641" y="1028135"/>
            <a:ext cx="6288066" cy="237849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solidFill>
                  <a:schemeClr val="accent2">
                    <a:lumMod val="76000"/>
                  </a:schemeClr>
                </a:solidFill>
                <a:ea typeface="+mn-lt"/>
                <a:cs typeface="+mn-lt"/>
              </a:rPr>
              <a:t>Supporting parents/carers to share their views and participate</a:t>
            </a:r>
            <a:endParaRPr lang="en-US" b="1">
              <a:solidFill>
                <a:schemeClr val="accent2">
                  <a:lumMod val="76000"/>
                </a:schemeClr>
              </a:solidFill>
            </a:endParaRPr>
          </a:p>
          <a:p>
            <a:pPr marL="0" indent="0">
              <a:buNone/>
            </a:pPr>
            <a:r>
              <a:rPr lang="en-GB" sz="1600" dirty="0">
                <a:solidFill>
                  <a:schemeClr val="accent2">
                    <a:lumMod val="76000"/>
                  </a:schemeClr>
                </a:solidFill>
                <a:ea typeface="+mn-lt"/>
                <a:cs typeface="+mn-lt"/>
              </a:rPr>
              <a:t>We actively involve parents and carers in their child’s SEND journey through: </a:t>
            </a:r>
            <a:endParaRPr lang="en-GB">
              <a:solidFill>
                <a:schemeClr val="accent2">
                  <a:lumMod val="76000"/>
                </a:schemeClr>
              </a:solidFill>
              <a:ea typeface="+mn-lt"/>
              <a:cs typeface="+mn-lt"/>
            </a:endParaRPr>
          </a:p>
          <a:p>
            <a:pPr marL="0" indent="0">
              <a:buNone/>
            </a:pPr>
            <a:r>
              <a:rPr lang="en-GB" sz="1600" dirty="0">
                <a:solidFill>
                  <a:schemeClr val="accent2">
                    <a:lumMod val="76000"/>
                  </a:schemeClr>
                </a:solidFill>
                <a:ea typeface="+mn-lt"/>
                <a:cs typeface="+mn-lt"/>
              </a:rPr>
              <a:t>• LSP Review meetings to discuss progress and next steps</a:t>
            </a:r>
            <a:endParaRPr lang="en-GB">
              <a:solidFill>
                <a:schemeClr val="accent2">
                  <a:lumMod val="76000"/>
                </a:schemeClr>
              </a:solidFill>
              <a:ea typeface="+mn-lt"/>
              <a:cs typeface="+mn-lt"/>
            </a:endParaRPr>
          </a:p>
          <a:p>
            <a:pPr marL="0" indent="0">
              <a:buNone/>
            </a:pPr>
            <a:r>
              <a:rPr lang="en-GB" sz="1600" dirty="0">
                <a:solidFill>
                  <a:schemeClr val="accent2">
                    <a:lumMod val="76000"/>
                  </a:schemeClr>
                </a:solidFill>
                <a:ea typeface="+mn-lt"/>
                <a:cs typeface="+mn-lt"/>
              </a:rPr>
              <a:t>• SEND-specific meetings for targeted support planning</a:t>
            </a:r>
            <a:endParaRPr lang="en-GB">
              <a:solidFill>
                <a:schemeClr val="accent2">
                  <a:lumMod val="76000"/>
                </a:schemeClr>
              </a:solidFill>
              <a:ea typeface="+mn-lt"/>
              <a:cs typeface="+mn-lt"/>
            </a:endParaRPr>
          </a:p>
          <a:p>
            <a:pPr marL="0" indent="0">
              <a:buNone/>
            </a:pPr>
            <a:r>
              <a:rPr lang="en-GB" sz="1600" dirty="0">
                <a:solidFill>
                  <a:schemeClr val="accent2">
                    <a:lumMod val="76000"/>
                  </a:schemeClr>
                </a:solidFill>
                <a:ea typeface="+mn-lt"/>
                <a:cs typeface="+mn-lt"/>
              </a:rPr>
              <a:t> • Questionnaires and surveys to gather feedback.</a:t>
            </a:r>
            <a:endParaRPr lang="en-GB">
              <a:solidFill>
                <a:schemeClr val="accent2">
                  <a:lumMod val="76000"/>
                </a:schemeClr>
              </a:solidFill>
            </a:endParaRPr>
          </a:p>
        </p:txBody>
      </p:sp>
      <p:sp>
        <p:nvSpPr>
          <p:cNvPr id="7" name="Content Placeholder 5">
            <a:extLst>
              <a:ext uri="{FF2B5EF4-FFF2-40B4-BE49-F238E27FC236}">
                <a16:creationId xmlns:a16="http://schemas.microsoft.com/office/drawing/2014/main" id="{C7E97AB1-CA00-00A8-6D10-79FEE2972F1D}"/>
              </a:ext>
            </a:extLst>
          </p:cNvPr>
          <p:cNvSpPr txBox="1">
            <a:spLocks/>
          </p:cNvSpPr>
          <p:nvPr/>
        </p:nvSpPr>
        <p:spPr>
          <a:xfrm>
            <a:off x="4852790" y="3752545"/>
            <a:ext cx="6507271" cy="24098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solidFill>
                  <a:schemeClr val="accent6">
                    <a:lumMod val="76000"/>
                  </a:schemeClr>
                </a:solidFill>
                <a:ea typeface="+mn-lt"/>
                <a:cs typeface="+mn-lt"/>
              </a:rPr>
              <a:t>Using parents/carers’ views to improve provision </a:t>
            </a:r>
            <a:endParaRPr lang="en-US">
              <a:solidFill>
                <a:schemeClr val="accent6">
                  <a:lumMod val="76000"/>
                </a:schemeClr>
              </a:solidFill>
              <a:ea typeface="+mn-lt"/>
              <a:cs typeface="+mn-lt"/>
            </a:endParaRPr>
          </a:p>
          <a:p>
            <a:pPr marL="0" indent="0">
              <a:buNone/>
            </a:pPr>
            <a:r>
              <a:rPr lang="en-GB" sz="1600" dirty="0">
                <a:solidFill>
                  <a:schemeClr val="accent6">
                    <a:lumMod val="76000"/>
                  </a:schemeClr>
                </a:solidFill>
                <a:ea typeface="+mn-lt"/>
                <a:cs typeface="+mn-lt"/>
              </a:rPr>
              <a:t>Feedback from parents and carers is essential for shaping our SEND provision. </a:t>
            </a:r>
            <a:endParaRPr lang="en-US">
              <a:solidFill>
                <a:schemeClr val="accent6">
                  <a:lumMod val="76000"/>
                </a:schemeClr>
              </a:solidFill>
              <a:ea typeface="+mn-lt"/>
              <a:cs typeface="+mn-lt"/>
            </a:endParaRPr>
          </a:p>
          <a:p>
            <a:pPr marL="285750" indent="-285750"/>
            <a:r>
              <a:rPr lang="en-GB" sz="1600" dirty="0">
                <a:solidFill>
                  <a:schemeClr val="accent6">
                    <a:lumMod val="76000"/>
                  </a:schemeClr>
                </a:solidFill>
                <a:ea typeface="+mn-lt"/>
                <a:cs typeface="+mn-lt"/>
              </a:rPr>
              <a:t>Collect input during review meetings and surveys</a:t>
            </a:r>
            <a:endParaRPr lang="en-US" dirty="0">
              <a:solidFill>
                <a:schemeClr val="accent6">
                  <a:lumMod val="76000"/>
                </a:schemeClr>
              </a:solidFill>
              <a:ea typeface="+mn-lt"/>
              <a:cs typeface="+mn-lt"/>
            </a:endParaRPr>
          </a:p>
          <a:p>
            <a:pPr marL="285750" indent="-285750"/>
            <a:r>
              <a:rPr lang="en-GB" sz="1600" dirty="0">
                <a:solidFill>
                  <a:schemeClr val="accent6">
                    <a:lumMod val="76000"/>
                  </a:schemeClr>
                </a:solidFill>
                <a:ea typeface="+mn-lt"/>
                <a:cs typeface="+mn-lt"/>
              </a:rPr>
              <a:t> Use feedback to refine intervention strategies and resources</a:t>
            </a:r>
            <a:endParaRPr lang="en-US" dirty="0">
              <a:solidFill>
                <a:schemeClr val="accent6">
                  <a:lumMod val="76000"/>
                </a:schemeClr>
              </a:solidFill>
              <a:ea typeface="+mn-lt"/>
              <a:cs typeface="+mn-lt"/>
            </a:endParaRPr>
          </a:p>
          <a:p>
            <a:pPr marL="285750" indent="-285750"/>
            <a:r>
              <a:rPr lang="en-GB" sz="1600" dirty="0">
                <a:solidFill>
                  <a:schemeClr val="accent6">
                    <a:lumMod val="76000"/>
                  </a:schemeClr>
                </a:solidFill>
                <a:ea typeface="+mn-lt"/>
                <a:cs typeface="+mn-lt"/>
              </a:rPr>
              <a:t>Incorporate suggestions into future SEND plans</a:t>
            </a:r>
            <a:endParaRPr lang="en-US" dirty="0">
              <a:solidFill>
                <a:schemeClr val="accent6">
                  <a:lumMod val="76000"/>
                </a:schemeClr>
              </a:solidFill>
              <a:ea typeface="+mn-lt"/>
              <a:cs typeface="+mn-lt"/>
            </a:endParaRPr>
          </a:p>
          <a:p>
            <a:pPr marL="285750" indent="-285750"/>
            <a:r>
              <a:rPr lang="en-GB" sz="1600" dirty="0">
                <a:solidFill>
                  <a:schemeClr val="accent6">
                    <a:lumMod val="76000"/>
                  </a:schemeClr>
                </a:solidFill>
                <a:ea typeface="+mn-lt"/>
                <a:cs typeface="+mn-lt"/>
              </a:rPr>
              <a:t>Share outcomes with parents to maintain transparency and trust</a:t>
            </a:r>
            <a:endParaRPr lang="en-US">
              <a:solidFill>
                <a:schemeClr val="accent6">
                  <a:lumMod val="76000"/>
                </a:schemeClr>
              </a:solidFill>
            </a:endParaRPr>
          </a:p>
        </p:txBody>
      </p:sp>
    </p:spTree>
    <p:extLst>
      <p:ext uri="{BB962C8B-B14F-4D97-AF65-F5344CB8AC3E}">
        <p14:creationId xmlns:p14="http://schemas.microsoft.com/office/powerpoint/2010/main" val="1464768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34CB67-3A1E-36EA-7969-64D21972F76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A886F3-F7C3-8FDF-A89B-D7D98F64A212}"/>
              </a:ext>
            </a:extLst>
          </p:cNvPr>
          <p:cNvSpPr>
            <a:spLocks noGrp="1"/>
          </p:cNvSpPr>
          <p:nvPr>
            <p:ph type="title"/>
          </p:nvPr>
        </p:nvSpPr>
        <p:spPr/>
        <p:txBody>
          <a:bodyPr>
            <a:noAutofit/>
          </a:bodyPr>
          <a:lstStyle/>
          <a:p>
            <a:r>
              <a:rPr lang="en-GB" sz="3200" b="1" dirty="0">
                <a:latin typeface="Calibri" panose="020F0502020204030204" pitchFamily="34" charset="0"/>
                <a:cs typeface="Calibri" panose="020F0502020204030204" pitchFamily="34" charset="0"/>
              </a:rPr>
              <a:t>8. How we listen to children and young people and involve them in decisions about their learning</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17303D77-1439-6FF4-E92B-58EAEC26765F}"/>
              </a:ext>
            </a:extLst>
          </p:cNvPr>
          <p:cNvSpPr>
            <a:spLocks noGrp="1"/>
          </p:cNvSpPr>
          <p:nvPr>
            <p:ph idx="1"/>
          </p:nvPr>
        </p:nvSpPr>
        <p:spPr>
          <a:xfrm>
            <a:off x="264091" y="1387215"/>
            <a:ext cx="11820393" cy="4779310"/>
          </a:xfrm>
        </p:spPr>
        <p:txBody>
          <a:bodyPr vert="horz" lIns="91440" tIns="45720" rIns="91440" bIns="45720" rtlCol="0" anchor="t">
            <a:noAutofit/>
          </a:bodyPr>
          <a:lstStyle/>
          <a:p>
            <a:pPr marL="0" indent="0">
              <a:buNone/>
            </a:pPr>
            <a:r>
              <a:rPr lang="en-GB" sz="1200" b="1" dirty="0">
                <a:solidFill>
                  <a:schemeClr val="accent5">
                    <a:lumMod val="60000"/>
                    <a:lumOff val="40000"/>
                  </a:schemeClr>
                </a:solidFill>
                <a:ea typeface="+mn-lt"/>
                <a:cs typeface="+mn-lt"/>
              </a:rPr>
              <a:t>Supporting pupils to participate and share their views in school Pupils with SEND are actively encouraged to take part in school life and express their opinions through:</a:t>
            </a:r>
            <a:endParaRPr lang="en-GB" sz="1200" b="1">
              <a:solidFill>
                <a:schemeClr val="accent5">
                  <a:lumMod val="60000"/>
                  <a:lumOff val="40000"/>
                </a:schemeClr>
              </a:solidFill>
              <a:latin typeface="Calibri" panose="020F0502020204030204" pitchFamily="34" charset="0"/>
              <a:ea typeface="Calibri"/>
              <a:cs typeface="Calibri" panose="020F0502020204030204" pitchFamily="34" charset="0"/>
            </a:endParaRPr>
          </a:p>
          <a:p>
            <a:r>
              <a:rPr lang="en-GB" sz="1200" dirty="0">
                <a:ea typeface="+mn-lt"/>
                <a:cs typeface="+mn-lt"/>
              </a:rPr>
              <a:t>Questionnaires and surveys designed to gather feedback on their learning experience</a:t>
            </a:r>
            <a:endParaRPr lang="en-GB" sz="1200">
              <a:latin typeface="Calibri" panose="020F0502020204030204" pitchFamily="34" charset="0"/>
              <a:ea typeface="Calibri"/>
              <a:cs typeface="Calibri" panose="020F0502020204030204" pitchFamily="34" charset="0"/>
            </a:endParaRPr>
          </a:p>
          <a:p>
            <a:r>
              <a:rPr lang="en-GB" sz="1200" dirty="0">
                <a:ea typeface="+mn-lt"/>
                <a:cs typeface="+mn-lt"/>
              </a:rPr>
              <a:t> House Captain representation, ensuring their voices contribute to whole-school decisions</a:t>
            </a:r>
            <a:endParaRPr lang="en-GB" sz="1200">
              <a:latin typeface="Calibri" panose="020F0502020204030204" pitchFamily="34" charset="0"/>
              <a:ea typeface="Calibri"/>
              <a:cs typeface="Calibri" panose="020F0502020204030204" pitchFamily="34" charset="0"/>
            </a:endParaRPr>
          </a:p>
          <a:p>
            <a:r>
              <a:rPr lang="en-GB" sz="1200" dirty="0">
                <a:ea typeface="+mn-lt"/>
                <a:cs typeface="+mn-lt"/>
              </a:rPr>
              <a:t>Class discussions and circle time, where pupils can share ideas in a supportive environment</a:t>
            </a:r>
            <a:endParaRPr lang="en-GB" sz="1200">
              <a:latin typeface="Calibri" panose="020F0502020204030204" pitchFamily="34" charset="0"/>
              <a:ea typeface="Calibri"/>
              <a:cs typeface="Calibri" panose="020F0502020204030204" pitchFamily="34" charset="0"/>
            </a:endParaRPr>
          </a:p>
          <a:p>
            <a:r>
              <a:rPr lang="en-GB" sz="1200" dirty="0">
                <a:ea typeface="+mn-lt"/>
                <a:cs typeface="+mn-lt"/>
              </a:rPr>
              <a:t> Visual aids and communication tools (e.g., symbols, apps) to help pupils who find verbal communication challenging. </a:t>
            </a:r>
            <a:endParaRPr lang="en-GB" sz="1200">
              <a:latin typeface="Aptos"/>
              <a:ea typeface="Calibri"/>
              <a:cs typeface="Calibri" panose="020F0502020204030204" pitchFamily="34" charset="0"/>
            </a:endParaRPr>
          </a:p>
          <a:p>
            <a:pPr marL="0" indent="0">
              <a:buNone/>
            </a:pPr>
            <a:endParaRPr lang="en-GB" sz="1200" dirty="0">
              <a:ea typeface="+mn-lt"/>
              <a:cs typeface="+mn-lt"/>
            </a:endParaRPr>
          </a:p>
          <a:p>
            <a:pPr marL="0" indent="0">
              <a:buNone/>
            </a:pPr>
            <a:r>
              <a:rPr lang="en-GB" sz="1200" b="1" dirty="0">
                <a:solidFill>
                  <a:schemeClr val="accent2">
                    <a:lumMod val="60000"/>
                    <a:lumOff val="40000"/>
                  </a:schemeClr>
                </a:solidFill>
                <a:ea typeface="+mn-lt"/>
                <a:cs typeface="+mn-lt"/>
              </a:rPr>
              <a:t>Opportunities outside school. We make pupils with SEND aware of and support them to access activities beyond the classroom by:</a:t>
            </a:r>
            <a:endParaRPr lang="en-GB" sz="1200" b="1">
              <a:solidFill>
                <a:schemeClr val="accent2">
                  <a:lumMod val="60000"/>
                  <a:lumOff val="40000"/>
                </a:schemeClr>
              </a:solidFill>
              <a:latin typeface="Calibri" panose="020F0502020204030204" pitchFamily="34" charset="0"/>
              <a:ea typeface="Calibri"/>
              <a:cs typeface="Calibri" panose="020F0502020204030204" pitchFamily="34" charset="0"/>
            </a:endParaRPr>
          </a:p>
          <a:p>
            <a:r>
              <a:rPr lang="en-GB" sz="1200" dirty="0">
                <a:ea typeface="+mn-lt"/>
                <a:cs typeface="+mn-lt"/>
              </a:rPr>
              <a:t>Providing information about SEND-specific clubs and community activities</a:t>
            </a:r>
            <a:endParaRPr lang="en-GB" sz="1200">
              <a:latin typeface="Calibri" panose="020F0502020204030204" pitchFamily="34" charset="0"/>
              <a:ea typeface="Calibri"/>
              <a:cs typeface="Calibri" panose="020F0502020204030204" pitchFamily="34" charset="0"/>
            </a:endParaRPr>
          </a:p>
          <a:p>
            <a:r>
              <a:rPr lang="en-GB" sz="1200" dirty="0">
                <a:ea typeface="+mn-lt"/>
                <a:cs typeface="+mn-lt"/>
              </a:rPr>
              <a:t>Liaising with external organisations that run inclusive programs, such as sports or arts activities</a:t>
            </a:r>
            <a:endParaRPr lang="en-GB" sz="1200">
              <a:latin typeface="Aptos"/>
              <a:ea typeface="Calibri"/>
              <a:cs typeface="Calibri" panose="020F0502020204030204" pitchFamily="34" charset="0"/>
            </a:endParaRPr>
          </a:p>
          <a:p>
            <a:r>
              <a:rPr lang="en-GB" sz="1200" dirty="0">
                <a:ea typeface="+mn-lt"/>
                <a:cs typeface="+mn-lt"/>
              </a:rPr>
              <a:t> Offering parent workshops and guidance to help families find suitable opportunities</a:t>
            </a:r>
            <a:endParaRPr lang="en-GB" sz="1200">
              <a:latin typeface="Calibri" panose="020F0502020204030204" pitchFamily="34" charset="0"/>
              <a:ea typeface="Calibri"/>
              <a:cs typeface="Calibri" panose="020F0502020204030204" pitchFamily="34" charset="0"/>
            </a:endParaRPr>
          </a:p>
          <a:p>
            <a:r>
              <a:rPr lang="en-GB" sz="1200" dirty="0">
                <a:ea typeface="+mn-lt"/>
                <a:cs typeface="+mn-lt"/>
              </a:rPr>
              <a:t>Supporting pupils with transport arrangements or additional adult support where needed</a:t>
            </a:r>
            <a:endParaRPr lang="en-GB" sz="1200">
              <a:latin typeface="Aptos"/>
              <a:ea typeface="Calibri"/>
              <a:cs typeface="Calibri" panose="020F0502020204030204" pitchFamily="34" charset="0"/>
            </a:endParaRPr>
          </a:p>
          <a:p>
            <a:endParaRPr lang="en-GB" sz="1200" b="1" dirty="0">
              <a:ea typeface="+mn-lt"/>
              <a:cs typeface="+mn-lt"/>
            </a:endParaRPr>
          </a:p>
          <a:p>
            <a:pPr marL="0" indent="0">
              <a:buNone/>
            </a:pPr>
            <a:r>
              <a:rPr lang="en-GB" sz="1200" b="1" dirty="0">
                <a:solidFill>
                  <a:schemeClr val="accent6">
                    <a:lumMod val="60000"/>
                    <a:lumOff val="40000"/>
                  </a:schemeClr>
                </a:solidFill>
                <a:ea typeface="+mn-lt"/>
                <a:cs typeface="+mn-lt"/>
              </a:rPr>
              <a:t>Involvement in decisions about their support. Pupils are given meaningful opportunities to share their views and be involved in planning their support through:</a:t>
            </a:r>
            <a:endParaRPr lang="en-GB" sz="1200" b="1">
              <a:solidFill>
                <a:schemeClr val="accent6">
                  <a:lumMod val="60000"/>
                  <a:lumOff val="40000"/>
                </a:schemeClr>
              </a:solidFill>
              <a:latin typeface="Calibri" panose="020F0502020204030204" pitchFamily="34" charset="0"/>
              <a:ea typeface="Calibri"/>
              <a:cs typeface="Calibri" panose="020F0502020204030204" pitchFamily="34" charset="0"/>
            </a:endParaRPr>
          </a:p>
          <a:p>
            <a:pPr marL="0" indent="0">
              <a:buNone/>
            </a:pPr>
            <a:r>
              <a:rPr lang="en-GB" sz="1200" dirty="0">
                <a:ea typeface="+mn-lt"/>
                <a:cs typeface="+mn-lt"/>
              </a:rPr>
              <a:t>• SEN Support review meetings, where their opinions are recorded and considered</a:t>
            </a:r>
            <a:endParaRPr lang="en-GB" sz="1200">
              <a:latin typeface="Aptos"/>
              <a:ea typeface="Calibri"/>
              <a:cs typeface="Calibri" panose="020F0502020204030204" pitchFamily="34" charset="0"/>
            </a:endParaRPr>
          </a:p>
          <a:p>
            <a:pPr marL="0" indent="0">
              <a:buNone/>
            </a:pPr>
            <a:r>
              <a:rPr lang="en-GB" sz="1200" dirty="0">
                <a:ea typeface="+mn-lt"/>
                <a:cs typeface="+mn-lt"/>
              </a:rPr>
              <a:t>• Annual reviews of Education, Health and Care (EHC) Plans, ensuring their aspirations are central to planning</a:t>
            </a:r>
            <a:endParaRPr lang="en-GB" sz="1200">
              <a:latin typeface="Calibri" panose="020F0502020204030204" pitchFamily="34" charset="0"/>
              <a:ea typeface="Calibri"/>
              <a:cs typeface="Calibri" panose="020F0502020204030204" pitchFamily="34" charset="0"/>
            </a:endParaRPr>
          </a:p>
          <a:p>
            <a:pPr marL="0" indent="0">
              <a:buNone/>
            </a:pPr>
            <a:r>
              <a:rPr lang="en-GB" sz="1200" dirty="0">
                <a:ea typeface="+mn-lt"/>
                <a:cs typeface="+mn-lt"/>
              </a:rPr>
              <a:t>• One-to-one discussions with key staff to explore what works well and what could improve</a:t>
            </a:r>
            <a:endParaRPr lang="en-GB" sz="1200">
              <a:latin typeface="Calibri" panose="020F0502020204030204" pitchFamily="34" charset="0"/>
              <a:ea typeface="Calibri"/>
              <a:cs typeface="Calibri" panose="020F0502020204030204" pitchFamily="34" charset="0"/>
            </a:endParaRPr>
          </a:p>
          <a:p>
            <a:pPr marL="0" indent="0">
              <a:buNone/>
            </a:pPr>
            <a:r>
              <a:rPr lang="en-GB" sz="1200" dirty="0">
                <a:ea typeface="+mn-lt"/>
                <a:cs typeface="+mn-lt"/>
              </a:rPr>
              <a:t>• Using online tools or apps that allow pupils to express preferences in a way that suits them (e.g., visual choice boards, digital surveys). </a:t>
            </a:r>
            <a:endParaRPr lang="en-GB" sz="1200">
              <a:latin typeface="Calibri" panose="020F0502020204030204" pitchFamily="34" charset="0"/>
              <a:ea typeface="Calibri"/>
              <a:cs typeface="Calibri" panose="020F0502020204030204" pitchFamily="34" charset="0"/>
            </a:endParaRPr>
          </a:p>
        </p:txBody>
      </p:sp>
      <p:sp>
        <p:nvSpPr>
          <p:cNvPr id="4" name="Action Button: Go Home 3">
            <a:hlinkClick r:id="rId2" action="ppaction://hlinksldjump" highlightClick="1"/>
            <a:extLst>
              <a:ext uri="{FF2B5EF4-FFF2-40B4-BE49-F238E27FC236}">
                <a16:creationId xmlns:a16="http://schemas.microsoft.com/office/drawing/2014/main" id="{087923DF-1724-4569-A0F1-C04A2ABD7D22}"/>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38422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821F2F-18BD-DF6F-D27D-EC3C92D3246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C2EC80A-75EA-762C-0A39-72B48AE862CE}"/>
              </a:ext>
            </a:extLst>
          </p:cNvPr>
          <p:cNvSpPr>
            <a:spLocks noGrp="1"/>
          </p:cNvSpPr>
          <p:nvPr>
            <p:ph type="title"/>
          </p:nvPr>
        </p:nvSpPr>
        <p:spPr/>
        <p:txBody>
          <a:bodyPr>
            <a:noAutofit/>
          </a:bodyPr>
          <a:lstStyle/>
          <a:p>
            <a:r>
              <a:rPr lang="en-GB" sz="3200" b="1" dirty="0">
                <a:latin typeface="Calibri" panose="020F0502020204030204" pitchFamily="34" charset="0"/>
                <a:cs typeface="Calibri" panose="020F0502020204030204" pitchFamily="34" charset="0"/>
              </a:rPr>
              <a:t>9. How parents and carers can share concerns and know they will be listened to</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4E4EB1E6-0A39-6B3F-2991-5E22CBE97477}"/>
              </a:ext>
            </a:extLst>
          </p:cNvPr>
          <p:cNvSpPr>
            <a:spLocks noGrp="1"/>
          </p:cNvSpPr>
          <p:nvPr>
            <p:ph idx="1"/>
          </p:nvPr>
        </p:nvSpPr>
        <p:spPr>
          <a:xfrm>
            <a:off x="138830" y="1387214"/>
            <a:ext cx="11830832" cy="5332543"/>
          </a:xfrm>
        </p:spPr>
        <p:txBody>
          <a:bodyPr vert="horz" lIns="91440" tIns="45720" rIns="91440" bIns="45720" rtlCol="0" anchor="t">
            <a:noAutofit/>
          </a:bodyPr>
          <a:lstStyle/>
          <a:p>
            <a:pPr marL="0" indent="0">
              <a:buNone/>
            </a:pPr>
            <a:r>
              <a:rPr lang="en-GB" sz="1400" b="1" dirty="0">
                <a:solidFill>
                  <a:schemeClr val="accent2">
                    <a:lumMod val="60000"/>
                    <a:lumOff val="40000"/>
                  </a:schemeClr>
                </a:solidFill>
                <a:ea typeface="+mn-lt"/>
                <a:cs typeface="+mn-lt"/>
              </a:rPr>
              <a:t>If parents/carers are not happy with provision or have concerns about the support their child is receiving, they should follow the following steps</a:t>
            </a:r>
            <a:endParaRPr lang="en-US" sz="1400" b="1">
              <a:solidFill>
                <a:schemeClr val="accent2">
                  <a:lumMod val="60000"/>
                  <a:lumOff val="40000"/>
                </a:schemeClr>
              </a:solidFill>
              <a:ea typeface="+mn-lt"/>
              <a:cs typeface="+mn-lt"/>
            </a:endParaRPr>
          </a:p>
          <a:p>
            <a:pPr marL="342900" indent="-342900">
              <a:buAutoNum type="arabicPeriod"/>
            </a:pPr>
            <a:r>
              <a:rPr lang="en-GB" sz="1400" dirty="0">
                <a:ea typeface="+mn-lt"/>
                <a:cs typeface="+mn-lt"/>
              </a:rPr>
              <a:t> Speak directly to the class teacher to discuss any immediate issues</a:t>
            </a:r>
            <a:endParaRPr lang="en-US" sz="1400">
              <a:ea typeface="+mn-lt"/>
              <a:cs typeface="+mn-lt"/>
            </a:endParaRPr>
          </a:p>
          <a:p>
            <a:pPr marL="342900" indent="-342900">
              <a:buAutoNum type="arabicPeriod"/>
            </a:pPr>
            <a:r>
              <a:rPr lang="en-GB" sz="1400" dirty="0">
                <a:ea typeface="+mn-lt"/>
                <a:cs typeface="+mn-lt"/>
              </a:rPr>
              <a:t>Contact the SENDCo (Special Educational Needs Coordinator) for more detailed discussions about provision and strategies</a:t>
            </a:r>
            <a:endParaRPr lang="en-US" sz="1400">
              <a:ea typeface="+mn-lt"/>
              <a:cs typeface="+mn-lt"/>
            </a:endParaRPr>
          </a:p>
          <a:p>
            <a:pPr marL="342900" indent="-342900">
              <a:buAutoNum type="arabicPeriod"/>
            </a:pPr>
            <a:r>
              <a:rPr lang="en-GB" sz="1400" dirty="0">
                <a:ea typeface="+mn-lt"/>
                <a:cs typeface="+mn-lt"/>
              </a:rPr>
              <a:t>Arrange a meeting with the senior leadership team if concerns remain unresolved</a:t>
            </a:r>
            <a:endParaRPr lang="en-US" sz="1400">
              <a:ea typeface="+mn-lt"/>
              <a:cs typeface="+mn-lt"/>
            </a:endParaRPr>
          </a:p>
          <a:p>
            <a:pPr marL="342900" indent="-342900">
              <a:buAutoNum type="arabicPeriod"/>
            </a:pPr>
            <a:r>
              <a:rPr lang="en-GB" sz="1400" dirty="0">
                <a:ea typeface="+mn-lt"/>
                <a:cs typeface="+mn-lt"/>
              </a:rPr>
              <a:t>Use home-school communication channels (email, phone, or planner) for ongoing dialogue.</a:t>
            </a:r>
          </a:p>
          <a:p>
            <a:pPr marL="0" indent="0">
              <a:buNone/>
            </a:pPr>
            <a:r>
              <a:rPr lang="en-GB" sz="1400" i="1" dirty="0">
                <a:ea typeface="+mn-lt"/>
                <a:cs typeface="+mn-lt"/>
              </a:rPr>
              <a:t>If concerns cannot be resolved informally, parents/carers can make a formal complaint by submitting the complaint in writing, either by letter or email, using the DSMAT’ complaints policy, available on the school website.</a:t>
            </a:r>
            <a:endParaRPr lang="en-GB" sz="1400" i="1"/>
          </a:p>
          <a:p>
            <a:pPr marL="0" indent="0">
              <a:buNone/>
            </a:pPr>
            <a:endParaRPr lang="en-GB" sz="1400" i="1" dirty="0">
              <a:latin typeface="Aptos"/>
              <a:cs typeface="Calibri" panose="020F0502020204030204" pitchFamily="34" charset="0"/>
            </a:endParaRPr>
          </a:p>
          <a:p>
            <a:pPr marL="0" indent="0">
              <a:buNone/>
            </a:pPr>
            <a:r>
              <a:rPr lang="en-GB" sz="1400" dirty="0">
                <a:ea typeface="+mn-lt"/>
                <a:cs typeface="+mn-lt"/>
              </a:rPr>
              <a:t> </a:t>
            </a:r>
            <a:r>
              <a:rPr lang="en-GB" sz="1400" dirty="0">
                <a:solidFill>
                  <a:schemeClr val="accent6">
                    <a:lumMod val="60000"/>
                    <a:lumOff val="40000"/>
                  </a:schemeClr>
                </a:solidFill>
                <a:ea typeface="+mn-lt"/>
                <a:cs typeface="+mn-lt"/>
              </a:rPr>
              <a:t>Parents/carers who wish to make a formal complaint can access: </a:t>
            </a:r>
          </a:p>
          <a:p>
            <a:pPr marL="0" indent="0">
              <a:buNone/>
            </a:pPr>
            <a:r>
              <a:rPr lang="en-GB" sz="1400" dirty="0">
                <a:ea typeface="+mn-lt"/>
                <a:cs typeface="+mn-lt"/>
              </a:rPr>
              <a:t>• SENDIASS (Special Educational Needs and Disabilities Information, Advice and Support Service) for impartial advice</a:t>
            </a:r>
          </a:p>
          <a:p>
            <a:pPr marL="0" indent="0">
              <a:buNone/>
            </a:pPr>
            <a:r>
              <a:rPr lang="en-GB" sz="1400" dirty="0">
                <a:ea typeface="+mn-lt"/>
                <a:cs typeface="+mn-lt"/>
              </a:rPr>
              <a:t>• Parent support services offered by the local authority</a:t>
            </a:r>
          </a:p>
          <a:p>
            <a:pPr marL="0" indent="0">
              <a:buNone/>
            </a:pPr>
            <a:r>
              <a:rPr lang="en-GB" sz="1400" dirty="0">
                <a:ea typeface="+mn-lt"/>
                <a:cs typeface="+mn-lt"/>
              </a:rPr>
              <a:t>• School guidance documents, including the complaints policy and SEND Information Report</a:t>
            </a:r>
          </a:p>
          <a:p>
            <a:pPr marL="0" indent="0">
              <a:buNone/>
            </a:pPr>
            <a:r>
              <a:rPr lang="en-GB" sz="1400" dirty="0">
                <a:ea typeface="+mn-lt"/>
                <a:cs typeface="+mn-lt"/>
              </a:rPr>
              <a:t>• Pastoral support team, who can help explain processes and next steps.</a:t>
            </a:r>
            <a:endParaRPr lang="en-GB" sz="1400"/>
          </a:p>
          <a:p>
            <a:pPr marL="0" indent="0">
              <a:buNone/>
            </a:pPr>
            <a:endParaRPr lang="en-GB" sz="1400" dirty="0">
              <a:latin typeface="Aptos"/>
              <a:cs typeface="Calibri" panose="020F0502020204030204" pitchFamily="34" charset="0"/>
            </a:endParaRPr>
          </a:p>
          <a:p>
            <a:pPr marL="0" indent="0">
              <a:buNone/>
            </a:pPr>
            <a:r>
              <a:rPr lang="en-GB" sz="1400" dirty="0">
                <a:ea typeface="+mn-lt"/>
                <a:cs typeface="+mn-lt"/>
              </a:rPr>
              <a:t>SENDIASS - Support | Bedford Local Offer </a:t>
            </a:r>
          </a:p>
          <a:p>
            <a:pPr marL="0" indent="0">
              <a:buNone/>
            </a:pPr>
            <a:r>
              <a:rPr lang="en-GB" sz="1400" dirty="0">
                <a:ea typeface="+mn-lt"/>
                <a:cs typeface="+mn-lt"/>
              </a:rPr>
              <a:t>DSMAT Complaints Policy</a:t>
            </a:r>
            <a:endParaRPr lang="en-GB" sz="1400"/>
          </a:p>
          <a:p>
            <a:pPr marL="0" indent="0">
              <a:buNone/>
            </a:pPr>
            <a:endParaRPr lang="en-GB" sz="160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4" name="Action Button: Go Home 3">
            <a:hlinkClick r:id="rId2" action="ppaction://hlinksldjump" highlightClick="1"/>
            <a:extLst>
              <a:ext uri="{FF2B5EF4-FFF2-40B4-BE49-F238E27FC236}">
                <a16:creationId xmlns:a16="http://schemas.microsoft.com/office/drawing/2014/main" id="{995CD4A4-B48F-4A90-B044-E9A4F07C8943}"/>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969337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1A35C6-F89E-05CC-0787-5CA62ED6544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DB99290-7E30-D0CB-076B-BF3129CAE225}"/>
              </a:ext>
            </a:extLst>
          </p:cNvPr>
          <p:cNvSpPr>
            <a:spLocks noGrp="1"/>
          </p:cNvSpPr>
          <p:nvPr>
            <p:ph type="title"/>
          </p:nvPr>
        </p:nvSpPr>
        <p:spPr/>
        <p:txBody>
          <a:bodyPr>
            <a:noAutofit/>
          </a:bodyPr>
          <a:lstStyle/>
          <a:p>
            <a:r>
              <a:rPr lang="en-GB" sz="3200" b="1" dirty="0">
                <a:latin typeface="Calibri" panose="020F0502020204030204" pitchFamily="34" charset="0"/>
                <a:cs typeface="Calibri" panose="020F0502020204030204" pitchFamily="34" charset="0"/>
              </a:rPr>
              <a:t>10. How we work closely with other services and organisations to support children and families</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A10871D4-EE0C-2012-2A18-C8A2AF142C3B}"/>
              </a:ext>
            </a:extLst>
          </p:cNvPr>
          <p:cNvSpPr>
            <a:spLocks noGrp="1"/>
          </p:cNvSpPr>
          <p:nvPr>
            <p:ph idx="1"/>
          </p:nvPr>
        </p:nvSpPr>
        <p:spPr>
          <a:xfrm>
            <a:off x="838199" y="1511300"/>
            <a:ext cx="10515600" cy="4351338"/>
          </a:xfrm>
        </p:spPr>
        <p:txBody>
          <a:bodyPr vert="horz" lIns="91440" tIns="45720" rIns="91440" bIns="45720" rtlCol="0" anchor="t">
            <a:normAutofit/>
          </a:bodyPr>
          <a:lstStyle/>
          <a:p>
            <a:pPr marL="0" indent="0">
              <a:lnSpc>
                <a:spcPct val="150000"/>
              </a:lnSpc>
              <a:buNone/>
            </a:pPr>
            <a:r>
              <a:rPr lang="en-GB" sz="1800" dirty="0">
                <a:latin typeface="Calibri"/>
                <a:ea typeface="Calibri"/>
                <a:cs typeface="Calibri"/>
              </a:rPr>
              <a:t>In our school, we sometimes work with other services to make sure children with special educational needs get the right help. </a:t>
            </a:r>
            <a:endParaRPr lang="en-GB" sz="1400">
              <a:latin typeface="Calibri"/>
              <a:ea typeface="Calibri"/>
              <a:cs typeface="Calibri"/>
            </a:endParaRPr>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pPr marL="0" indent="0">
              <a:buNone/>
            </a:pPr>
            <a:endParaRPr lang="en-GB" sz="1400" dirty="0"/>
          </a:p>
        </p:txBody>
      </p:sp>
      <p:graphicFrame>
        <p:nvGraphicFramePr>
          <p:cNvPr id="2" name="Table 1">
            <a:extLst>
              <a:ext uri="{FF2B5EF4-FFF2-40B4-BE49-F238E27FC236}">
                <a16:creationId xmlns:a16="http://schemas.microsoft.com/office/drawing/2014/main" id="{09A128BC-9B4A-968D-A117-4B2D914642D9}"/>
              </a:ext>
            </a:extLst>
          </p:cNvPr>
          <p:cNvGraphicFramePr>
            <a:graphicFrameLocks noGrp="1"/>
          </p:cNvGraphicFramePr>
          <p:nvPr>
            <p:extLst>
              <p:ext uri="{D42A27DB-BD31-4B8C-83A1-F6EECF244321}">
                <p14:modId xmlns:p14="http://schemas.microsoft.com/office/powerpoint/2010/main" val="394701954"/>
              </p:ext>
            </p:extLst>
          </p:nvPr>
        </p:nvGraphicFramePr>
        <p:xfrm>
          <a:off x="2153432" y="2528372"/>
          <a:ext cx="7886700" cy="4119880"/>
        </p:xfrm>
        <a:graphic>
          <a:graphicData uri="http://schemas.openxmlformats.org/drawingml/2006/table">
            <a:tbl>
              <a:tblPr firstRow="1" bandRow="1">
                <a:tableStyleId>{00A15C55-8517-42AA-B614-E9B94910E393}</a:tableStyleId>
              </a:tblPr>
              <a:tblGrid>
                <a:gridCol w="2628900">
                  <a:extLst>
                    <a:ext uri="{9D8B030D-6E8A-4147-A177-3AD203B41FA5}">
                      <a16:colId xmlns:a16="http://schemas.microsoft.com/office/drawing/2014/main" val="3715170231"/>
                    </a:ext>
                  </a:extLst>
                </a:gridCol>
                <a:gridCol w="2628900">
                  <a:extLst>
                    <a:ext uri="{9D8B030D-6E8A-4147-A177-3AD203B41FA5}">
                      <a16:colId xmlns:a16="http://schemas.microsoft.com/office/drawing/2014/main" val="3334099308"/>
                    </a:ext>
                  </a:extLst>
                </a:gridCol>
                <a:gridCol w="2628900">
                  <a:extLst>
                    <a:ext uri="{9D8B030D-6E8A-4147-A177-3AD203B41FA5}">
                      <a16:colId xmlns:a16="http://schemas.microsoft.com/office/drawing/2014/main" val="1497960558"/>
                    </a:ext>
                  </a:extLst>
                </a:gridCol>
              </a:tblGrid>
              <a:tr h="370840">
                <a:tc>
                  <a:txBody>
                    <a:bodyPr/>
                    <a:lstStyle/>
                    <a:p>
                      <a:r>
                        <a:rPr lang="en-GB" dirty="0"/>
                        <a:t>Education</a:t>
                      </a:r>
                    </a:p>
                  </a:txBody>
                  <a:tcPr>
                    <a:solidFill>
                      <a:schemeClr val="accent6">
                        <a:lumMod val="60000"/>
                        <a:lumOff val="40000"/>
                      </a:schemeClr>
                    </a:solidFill>
                  </a:tcPr>
                </a:tc>
                <a:tc>
                  <a:txBody>
                    <a:bodyPr/>
                    <a:lstStyle/>
                    <a:p>
                      <a:r>
                        <a:rPr lang="en-GB" dirty="0"/>
                        <a:t>Health</a:t>
                      </a:r>
                    </a:p>
                  </a:txBody>
                  <a:tcPr>
                    <a:solidFill>
                      <a:schemeClr val="accent6">
                        <a:lumMod val="60000"/>
                        <a:lumOff val="40000"/>
                      </a:schemeClr>
                    </a:solidFill>
                  </a:tcPr>
                </a:tc>
                <a:tc>
                  <a:txBody>
                    <a:bodyPr/>
                    <a:lstStyle/>
                    <a:p>
                      <a:r>
                        <a:rPr lang="en-GB" dirty="0"/>
                        <a:t>Social Care</a:t>
                      </a:r>
                    </a:p>
                  </a:txBody>
                  <a:tcPr>
                    <a:solidFill>
                      <a:schemeClr val="accent6">
                        <a:lumMod val="60000"/>
                        <a:lumOff val="40000"/>
                      </a:schemeClr>
                    </a:solidFill>
                  </a:tcPr>
                </a:tc>
                <a:extLst>
                  <a:ext uri="{0D108BD9-81ED-4DB2-BD59-A6C34878D82A}">
                    <a16:rowId xmlns:a16="http://schemas.microsoft.com/office/drawing/2014/main" val="918334413"/>
                  </a:ext>
                </a:extLst>
              </a:tr>
              <a:tr h="370840">
                <a:tc>
                  <a:txBody>
                    <a:bodyPr/>
                    <a:lstStyle/>
                    <a:p>
                      <a:r>
                        <a:rPr lang="en-GB" sz="1800" dirty="0"/>
                        <a:t>Educational Psychology Team</a:t>
                      </a:r>
                      <a:endParaRPr lang="en-GB" dirty="0"/>
                    </a:p>
                  </a:txBody>
                  <a:tcPr>
                    <a:solidFill>
                      <a:schemeClr val="accent6">
                        <a:lumMod val="20000"/>
                        <a:lumOff val="80000"/>
                      </a:schemeClr>
                    </a:solidFill>
                  </a:tcPr>
                </a:tc>
                <a:tc>
                  <a:txBody>
                    <a:bodyPr/>
                    <a:lstStyle/>
                    <a:p>
                      <a:r>
                        <a:rPr lang="en-GB" dirty="0"/>
                        <a:t>Speech and Language Team</a:t>
                      </a:r>
                    </a:p>
                  </a:txBody>
                  <a:tcPr>
                    <a:solidFill>
                      <a:schemeClr val="bg1"/>
                    </a:solidFill>
                  </a:tcPr>
                </a:tc>
                <a:tc>
                  <a:txBody>
                    <a:bodyPr/>
                    <a:lstStyle/>
                    <a:p>
                      <a:r>
                        <a:rPr lang="en-GB" dirty="0"/>
                        <a:t>Early Help Team</a:t>
                      </a:r>
                    </a:p>
                  </a:txBody>
                  <a:tcPr>
                    <a:solidFill>
                      <a:schemeClr val="accent6">
                        <a:lumMod val="20000"/>
                        <a:lumOff val="80000"/>
                      </a:schemeClr>
                    </a:solidFill>
                  </a:tcPr>
                </a:tc>
                <a:extLst>
                  <a:ext uri="{0D108BD9-81ED-4DB2-BD59-A6C34878D82A}">
                    <a16:rowId xmlns:a16="http://schemas.microsoft.com/office/drawing/2014/main" val="1768914127"/>
                  </a:ext>
                </a:extLst>
              </a:tr>
              <a:tr h="370840">
                <a:tc>
                  <a:txBody>
                    <a:bodyPr/>
                    <a:lstStyle/>
                    <a:p>
                      <a:r>
                        <a:rPr lang="en-GB" dirty="0"/>
                        <a:t>Early Years Support Team</a:t>
                      </a:r>
                    </a:p>
                  </a:txBody>
                  <a:tcPr>
                    <a:solidFill>
                      <a:schemeClr val="bg1"/>
                    </a:solidFill>
                  </a:tcPr>
                </a:tc>
                <a:tc>
                  <a:txBody>
                    <a:bodyPr/>
                    <a:lstStyle/>
                    <a:p>
                      <a:r>
                        <a:rPr lang="en-GB" dirty="0"/>
                        <a:t>Occupational Health Team</a:t>
                      </a:r>
                    </a:p>
                  </a:txBody>
                  <a:tcPr>
                    <a:solidFill>
                      <a:schemeClr val="accent6">
                        <a:lumMod val="20000"/>
                        <a:lumOff val="80000"/>
                      </a:schemeClr>
                    </a:solidFill>
                  </a:tcPr>
                </a:tc>
                <a:tc>
                  <a:txBody>
                    <a:bodyPr/>
                    <a:lstStyle/>
                    <a:p>
                      <a:r>
                        <a:rPr lang="en-GB" dirty="0"/>
                        <a:t>Social Care </a:t>
                      </a:r>
                    </a:p>
                  </a:txBody>
                  <a:tcPr>
                    <a:solidFill>
                      <a:schemeClr val="bg1"/>
                    </a:solidFill>
                  </a:tcPr>
                </a:tc>
                <a:extLst>
                  <a:ext uri="{0D108BD9-81ED-4DB2-BD59-A6C34878D82A}">
                    <a16:rowId xmlns:a16="http://schemas.microsoft.com/office/drawing/2014/main" val="600053085"/>
                  </a:ext>
                </a:extLst>
              </a:tr>
              <a:tr h="370840">
                <a:tc>
                  <a:txBody>
                    <a:bodyPr/>
                    <a:lstStyle/>
                    <a:p>
                      <a:r>
                        <a:rPr lang="en-GB" dirty="0"/>
                        <a:t>Autism Spectrum Advisory Teachers</a:t>
                      </a:r>
                    </a:p>
                  </a:txBody>
                  <a:tcPr>
                    <a:solidFill>
                      <a:schemeClr val="accent6">
                        <a:lumMod val="20000"/>
                        <a:lumOff val="80000"/>
                      </a:schemeClr>
                    </a:solidFill>
                  </a:tcPr>
                </a:tc>
                <a:tc>
                  <a:txBody>
                    <a:bodyPr/>
                    <a:lstStyle/>
                    <a:p>
                      <a:r>
                        <a:rPr lang="en-GB" dirty="0"/>
                        <a:t>Community Paediatricians</a:t>
                      </a:r>
                    </a:p>
                  </a:txBody>
                  <a:tcPr>
                    <a:solidFill>
                      <a:schemeClr val="bg1"/>
                    </a:solidFill>
                  </a:tcPr>
                </a:tc>
                <a:tc>
                  <a:txBody>
                    <a:bodyPr/>
                    <a:lstStyle/>
                    <a:p>
                      <a:r>
                        <a:rPr lang="en-GB" dirty="0"/>
                        <a:t>Children with Disabilities Team</a:t>
                      </a:r>
                    </a:p>
                  </a:txBody>
                  <a:tcPr>
                    <a:solidFill>
                      <a:schemeClr val="accent6">
                        <a:lumMod val="20000"/>
                        <a:lumOff val="80000"/>
                      </a:schemeClr>
                    </a:solidFill>
                  </a:tcPr>
                </a:tc>
                <a:extLst>
                  <a:ext uri="{0D108BD9-81ED-4DB2-BD59-A6C34878D82A}">
                    <a16:rowId xmlns:a16="http://schemas.microsoft.com/office/drawing/2014/main" val="42093396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effectLst/>
                        </a:rPr>
                        <a:t>Sensory and communication support team</a:t>
                      </a:r>
                    </a:p>
                    <a:p>
                      <a:endParaRPr lang="en-GB" dirty="0"/>
                    </a:p>
                  </a:txBody>
                  <a:tcPr>
                    <a:solidFill>
                      <a:schemeClr val="bg1"/>
                    </a:solidFill>
                  </a:tcPr>
                </a:tc>
                <a:tc>
                  <a:txBody>
                    <a:bodyPr/>
                    <a:lstStyle/>
                    <a:p>
                      <a:r>
                        <a:rPr lang="en-GB" dirty="0"/>
                        <a:t>School Nursing Team</a:t>
                      </a:r>
                    </a:p>
                  </a:txBody>
                  <a:tcPr>
                    <a:solidFill>
                      <a:schemeClr val="accent6">
                        <a:lumMod val="20000"/>
                        <a:lumOff val="80000"/>
                      </a:schemeClr>
                    </a:solidFill>
                  </a:tcPr>
                </a:tc>
                <a:tc>
                  <a:txBody>
                    <a:bodyPr/>
                    <a:lstStyle/>
                    <a:p>
                      <a:endParaRPr lang="en-GB" dirty="0"/>
                    </a:p>
                  </a:txBody>
                  <a:tcPr>
                    <a:solidFill>
                      <a:schemeClr val="bg1"/>
                    </a:solidFill>
                  </a:tcPr>
                </a:tc>
                <a:extLst>
                  <a:ext uri="{0D108BD9-81ED-4DB2-BD59-A6C34878D82A}">
                    <a16:rowId xmlns:a16="http://schemas.microsoft.com/office/drawing/2014/main" val="1021351352"/>
                  </a:ext>
                </a:extLst>
              </a:tr>
              <a:tr h="370840">
                <a:tc>
                  <a:txBody>
                    <a:bodyPr/>
                    <a:lstStyle/>
                    <a:p>
                      <a:r>
                        <a:rPr lang="en-GB" dirty="0"/>
                        <a:t>Specialist Teacher Team</a:t>
                      </a:r>
                    </a:p>
                  </a:txBody>
                  <a:tcPr>
                    <a:solidFill>
                      <a:schemeClr val="accent6">
                        <a:lumMod val="20000"/>
                        <a:lumOff val="80000"/>
                      </a:schemeClr>
                    </a:solidFill>
                  </a:tcPr>
                </a:tc>
                <a:tc>
                  <a:txBody>
                    <a:bodyPr/>
                    <a:lstStyle/>
                    <a:p>
                      <a:r>
                        <a:rPr lang="en-GB" dirty="0"/>
                        <a:t>Mental Health Support Team</a:t>
                      </a:r>
                    </a:p>
                  </a:txBody>
                  <a:tcPr>
                    <a:solidFill>
                      <a:schemeClr val="bg1"/>
                    </a:solidFill>
                  </a:tcPr>
                </a:tc>
                <a:tc>
                  <a:txBody>
                    <a:bodyPr/>
                    <a:lstStyle/>
                    <a:p>
                      <a:endParaRPr lang="en-GB" dirty="0"/>
                    </a:p>
                  </a:txBody>
                  <a:tcPr>
                    <a:solidFill>
                      <a:schemeClr val="accent6">
                        <a:lumMod val="20000"/>
                        <a:lumOff val="80000"/>
                      </a:schemeClr>
                    </a:solidFill>
                  </a:tcPr>
                </a:tc>
                <a:extLst>
                  <a:ext uri="{0D108BD9-81ED-4DB2-BD59-A6C34878D82A}">
                    <a16:rowId xmlns:a16="http://schemas.microsoft.com/office/drawing/2014/main" val="920148754"/>
                  </a:ext>
                </a:extLst>
              </a:tr>
            </a:tbl>
          </a:graphicData>
        </a:graphic>
      </p:graphicFrame>
      <p:sp>
        <p:nvSpPr>
          <p:cNvPr id="7" name="Action Button: Go Home 6">
            <a:hlinkClick r:id="rId2" action="ppaction://hlinksldjump" highlightClick="1"/>
            <a:extLst>
              <a:ext uri="{FF2B5EF4-FFF2-40B4-BE49-F238E27FC236}">
                <a16:creationId xmlns:a16="http://schemas.microsoft.com/office/drawing/2014/main" id="{4E5416DC-36B1-4EF5-A525-1E7EC8536FBE}"/>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24281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F4580E-A70D-7554-2DC6-5E1B9D1045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A87EA0-84C4-6DE9-2ECE-23AD9A1306A5}"/>
              </a:ext>
            </a:extLst>
          </p:cNvPr>
          <p:cNvSpPr>
            <a:spLocks noGrp="1"/>
          </p:cNvSpPr>
          <p:nvPr>
            <p:ph type="title"/>
          </p:nvPr>
        </p:nvSpPr>
        <p:spPr/>
        <p:txBody>
          <a:bodyPr>
            <a:noAutofit/>
          </a:bodyPr>
          <a:lstStyle/>
          <a:p>
            <a:r>
              <a:rPr lang="en-GB" sz="3200" b="1" dirty="0">
                <a:latin typeface="Calibri" panose="020F0502020204030204" pitchFamily="34" charset="0"/>
                <a:cs typeface="Calibri" panose="020F0502020204030204" pitchFamily="34" charset="0"/>
              </a:rPr>
              <a:t>11. Where parents and carers can find extra advice, help and support</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6C60F4D6-7E7C-FE52-9D99-8CDDAE03B9C8}"/>
              </a:ext>
            </a:extLst>
          </p:cNvPr>
          <p:cNvSpPr>
            <a:spLocks noGrp="1"/>
          </p:cNvSpPr>
          <p:nvPr>
            <p:ph idx="1"/>
          </p:nvPr>
        </p:nvSpPr>
        <p:spPr/>
        <p:txBody>
          <a:bodyPr vert="horz" lIns="91440" tIns="45720" rIns="91440" bIns="45720" rtlCol="0" anchor="t">
            <a:normAutofit/>
          </a:bodyPr>
          <a:lstStyle/>
          <a:p>
            <a:pPr marL="0" indent="0">
              <a:lnSpc>
                <a:spcPct val="150000"/>
              </a:lnSpc>
              <a:buNone/>
            </a:pPr>
            <a:r>
              <a:rPr lang="en-GB" sz="1800" b="1" dirty="0">
                <a:solidFill>
                  <a:schemeClr val="accent5">
                    <a:lumMod val="60000"/>
                    <a:lumOff val="40000"/>
                  </a:schemeClr>
                </a:solidFill>
                <a:latin typeface="Calibri"/>
                <a:ea typeface="Calibri"/>
                <a:cs typeface="Calibri"/>
              </a:rPr>
              <a:t>SENDIASS</a:t>
            </a:r>
            <a:r>
              <a:rPr lang="en-GB" sz="1800" dirty="0">
                <a:latin typeface="Calibri"/>
                <a:ea typeface="Calibri"/>
                <a:cs typeface="Calibri"/>
              </a:rPr>
              <a:t> (Special Educational Needs and Disabilities Information, Advice and Support Service) is a free and confidential service that offers advice and support to children and young people with SEND, and to their parents and carers.</a:t>
            </a:r>
          </a:p>
          <a:p>
            <a:pPr marL="0" indent="0">
              <a:lnSpc>
                <a:spcPct val="150000"/>
              </a:lnSpc>
              <a:buNone/>
            </a:pPr>
            <a:r>
              <a:rPr lang="en-GB" sz="1800" dirty="0">
                <a:latin typeface="Calibri" panose="020F0502020204030204" pitchFamily="34" charset="0"/>
                <a:cs typeface="Calibri" panose="020F0502020204030204" pitchFamily="34" charset="0"/>
              </a:rPr>
              <a:t>Open Monday to Thursday 9 am to 5 pm and Friday 9 am to 4:30 pm (TERM TIME ONLY.)  </a:t>
            </a:r>
          </a:p>
          <a:p>
            <a:pPr marL="0" indent="0">
              <a:lnSpc>
                <a:spcPct val="150000"/>
              </a:lnSpc>
              <a:buNone/>
            </a:pPr>
            <a:r>
              <a:rPr lang="en-GB" sz="1800" b="1" dirty="0">
                <a:latin typeface="Calibri"/>
                <a:ea typeface="Calibri"/>
                <a:cs typeface="Calibri"/>
              </a:rPr>
              <a:t>Telephone number: </a:t>
            </a:r>
            <a:r>
              <a:rPr lang="en-GB" sz="1800" b="1" i="0" dirty="0">
                <a:effectLst/>
                <a:latin typeface="Calibri"/>
                <a:ea typeface="Calibri"/>
                <a:cs typeface="Calibri"/>
              </a:rPr>
              <a:t>01234 276267.</a:t>
            </a:r>
            <a:endParaRPr lang="en-GB" sz="1800" b="1" dirty="0">
              <a:latin typeface="Calibri"/>
              <a:ea typeface="Calibri"/>
              <a:cs typeface="Calibri"/>
            </a:endParaRPr>
          </a:p>
          <a:p>
            <a:pPr marL="0" indent="0">
              <a:lnSpc>
                <a:spcPct val="150000"/>
              </a:lnSpc>
              <a:buNone/>
            </a:pPr>
            <a:r>
              <a:rPr lang="en-GB" sz="1800" b="1" dirty="0">
                <a:latin typeface="Calibri"/>
                <a:ea typeface="Calibri"/>
                <a:cs typeface="Calibri"/>
              </a:rPr>
              <a:t>Email address: </a:t>
            </a:r>
            <a:r>
              <a:rPr lang="en-GB" sz="1800" b="1" i="0" dirty="0">
                <a:effectLst/>
                <a:latin typeface="Calibri"/>
                <a:ea typeface="Calibri"/>
                <a:cs typeface="Calibri"/>
              </a:rPr>
              <a:t> </a:t>
            </a:r>
            <a:r>
              <a:rPr lang="en-GB" sz="1800" b="1" i="0" u="none" strike="noStrike" dirty="0">
                <a:effectLst/>
                <a:latin typeface="Calibri"/>
                <a:ea typeface="Calibri"/>
                <a:cs typeface="Calibri"/>
                <a:hlinkClick r:id="rId2">
                  <a:extLst>
                    <a:ext uri="{A12FA001-AC4F-418D-AE19-62706E023703}">
                      <ahyp:hlinkClr xmlns:ahyp="http://schemas.microsoft.com/office/drawing/2018/hyperlinkcolor" val="tx"/>
                    </a:ext>
                  </a:extLst>
                </a:hlinkClick>
              </a:rPr>
              <a:t>Sendiass@bedford.gov.uk</a:t>
            </a:r>
            <a:r>
              <a:rPr lang="en-GB" sz="1800" b="1" i="0" dirty="0">
                <a:effectLst/>
                <a:latin typeface="Calibri"/>
                <a:ea typeface="Calibri"/>
                <a:cs typeface="Calibri"/>
              </a:rPr>
              <a:t>   </a:t>
            </a:r>
            <a:endParaRPr lang="en-GB" sz="1800" b="1" dirty="0">
              <a:latin typeface="Calibri"/>
              <a:ea typeface="Calibri"/>
              <a:cs typeface="Calibri"/>
            </a:endParaRPr>
          </a:p>
          <a:p>
            <a:pPr marL="0" indent="0">
              <a:lnSpc>
                <a:spcPct val="150000"/>
              </a:lnSpc>
              <a:buNone/>
            </a:pPr>
            <a:r>
              <a:rPr lang="en-GB" sz="1800" b="1" dirty="0">
                <a:latin typeface="Calibri"/>
                <a:ea typeface="Calibri"/>
                <a:cs typeface="Calibri"/>
              </a:rPr>
              <a:t>Website: </a:t>
            </a:r>
            <a:r>
              <a:rPr lang="en-GB" sz="1800" b="1" dirty="0">
                <a:latin typeface="Calibri"/>
                <a:ea typeface="Calibri"/>
                <a:cs typeface="Calibri"/>
                <a:hlinkClick r:id="" action="ppaction://noaction">
                  <a:extLst>
                    <a:ext uri="{A12FA001-AC4F-418D-AE19-62706E023703}">
                      <ahyp:hlinkClr xmlns:ahyp="http://schemas.microsoft.com/office/drawing/2018/hyperlinkcolor" val="tx"/>
                    </a:ext>
                  </a:extLst>
                </a:hlinkClick>
              </a:rPr>
              <a:t>Bedford SENDIASS</a:t>
            </a:r>
            <a:endParaRPr lang="en-GB" sz="1800" b="1">
              <a:latin typeface="Calibri"/>
              <a:ea typeface="Calibri"/>
              <a:cs typeface="Calibri"/>
            </a:endParaRPr>
          </a:p>
        </p:txBody>
      </p:sp>
      <p:sp>
        <p:nvSpPr>
          <p:cNvPr id="4" name="Action Button: Go Home 3">
            <a:hlinkClick r:id="rId3" action="ppaction://hlinksldjump" highlightClick="1"/>
            <a:extLst>
              <a:ext uri="{FF2B5EF4-FFF2-40B4-BE49-F238E27FC236}">
                <a16:creationId xmlns:a16="http://schemas.microsoft.com/office/drawing/2014/main" id="{BCD0EFDD-910D-4653-ABBC-3228D7B9D91B}"/>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88278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3BC873-A322-2F8F-9EDC-B56DE8F756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170A13A-B2FC-639D-D084-AA9C97FD867B}"/>
              </a:ext>
            </a:extLst>
          </p:cNvPr>
          <p:cNvSpPr>
            <a:spLocks noGrp="1"/>
          </p:cNvSpPr>
          <p:nvPr>
            <p:ph type="title"/>
          </p:nvPr>
        </p:nvSpPr>
        <p:spPr/>
        <p:txBody>
          <a:bodyPr>
            <a:noAutofit/>
          </a:bodyPr>
          <a:lstStyle/>
          <a:p>
            <a:r>
              <a:rPr lang="en-GB" sz="3200" b="1" dirty="0">
                <a:latin typeface="Calibri" panose="020F0502020204030204" pitchFamily="34" charset="0"/>
                <a:cs typeface="Calibri" panose="020F0502020204030204" pitchFamily="34" charset="0"/>
              </a:rPr>
              <a:t>12. How we support children as they move on to new schools or prepare for adult life</a:t>
            </a:r>
            <a:br>
              <a:rPr lang="en-GB" sz="3200" dirty="0">
                <a:latin typeface="Calibri" panose="020F0502020204030204" pitchFamily="34" charset="0"/>
                <a:cs typeface="Calibri" panose="020F0502020204030204" pitchFamily="34" charset="0"/>
              </a:rPr>
            </a:br>
            <a:endParaRPr lang="en-GB" sz="32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9F05C64B-A534-1760-BB69-C274CA75478D}"/>
              </a:ext>
            </a:extLst>
          </p:cNvPr>
          <p:cNvSpPr>
            <a:spLocks noGrp="1"/>
          </p:cNvSpPr>
          <p:nvPr>
            <p:ph idx="1"/>
          </p:nvPr>
        </p:nvSpPr>
        <p:spPr>
          <a:xfrm rot="-180000">
            <a:off x="151763" y="1271779"/>
            <a:ext cx="4409162" cy="1922790"/>
          </a:xfrm>
          <a:solidFill>
            <a:schemeClr val="accent6">
              <a:lumMod val="20000"/>
              <a:lumOff val="80000"/>
            </a:schemeClr>
          </a:solidFill>
        </p:spPr>
        <p:txBody>
          <a:bodyPr vert="horz" lIns="91440" tIns="45720" rIns="91440" bIns="45720" rtlCol="0" anchor="t">
            <a:noAutofit/>
          </a:bodyPr>
          <a:lstStyle/>
          <a:p>
            <a:pPr marL="0" indent="0">
              <a:buNone/>
            </a:pPr>
            <a:r>
              <a:rPr lang="en-GB" sz="1400" b="1" dirty="0">
                <a:ea typeface="+mn-lt"/>
                <a:cs typeface="+mn-lt"/>
              </a:rPr>
              <a:t>Planning support for transitions</a:t>
            </a:r>
            <a:endParaRPr lang="en-US" sz="1400" b="1">
              <a:ea typeface="+mn-lt"/>
              <a:cs typeface="+mn-lt"/>
            </a:endParaRPr>
          </a:p>
          <a:p>
            <a:pPr marL="171450" indent="-171450"/>
            <a:r>
              <a:rPr lang="en-GB" sz="1400" dirty="0">
                <a:ea typeface="+mn-lt"/>
                <a:cs typeface="+mn-lt"/>
              </a:rPr>
              <a:t>Work closely with families to understand individual needs</a:t>
            </a:r>
            <a:endParaRPr lang="en-US" sz="1400">
              <a:ea typeface="+mn-lt"/>
              <a:cs typeface="+mn-lt"/>
            </a:endParaRPr>
          </a:p>
          <a:p>
            <a:pPr marL="171450" indent="-171450"/>
            <a:r>
              <a:rPr lang="en-GB" sz="1400" dirty="0">
                <a:ea typeface="+mn-lt"/>
                <a:cs typeface="+mn-lt"/>
              </a:rPr>
              <a:t>Coordinate with the new setting to share relevant information</a:t>
            </a:r>
            <a:endParaRPr lang="en-US" sz="1400">
              <a:ea typeface="+mn-lt"/>
              <a:cs typeface="+mn-lt"/>
            </a:endParaRPr>
          </a:p>
          <a:p>
            <a:pPr marL="171450" indent="-171450"/>
            <a:r>
              <a:rPr lang="en-GB" sz="1400" dirty="0">
                <a:ea typeface="+mn-lt"/>
                <a:cs typeface="+mn-lt"/>
              </a:rPr>
              <a:t>Arrange transition meetings involving parents, pupils, and key staff.</a:t>
            </a:r>
            <a:endParaRPr lang="en-US" sz="1400"/>
          </a:p>
        </p:txBody>
      </p:sp>
      <p:sp>
        <p:nvSpPr>
          <p:cNvPr id="4" name="Action Button: Go Home 3">
            <a:hlinkClick r:id="rId2" action="ppaction://hlinksldjump" highlightClick="1"/>
            <a:extLst>
              <a:ext uri="{FF2B5EF4-FFF2-40B4-BE49-F238E27FC236}">
                <a16:creationId xmlns:a16="http://schemas.microsoft.com/office/drawing/2014/main" id="{CBAA8A1A-2114-44FA-9073-7C7B59143F0D}"/>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5">
            <a:extLst>
              <a:ext uri="{FF2B5EF4-FFF2-40B4-BE49-F238E27FC236}">
                <a16:creationId xmlns:a16="http://schemas.microsoft.com/office/drawing/2014/main" id="{FA87E623-994F-28C3-1DAA-AD24173EE56E}"/>
              </a:ext>
            </a:extLst>
          </p:cNvPr>
          <p:cNvSpPr txBox="1">
            <a:spLocks/>
          </p:cNvSpPr>
          <p:nvPr/>
        </p:nvSpPr>
        <p:spPr>
          <a:xfrm rot="180000">
            <a:off x="4946217" y="1257123"/>
            <a:ext cx="3939437" cy="1672271"/>
          </a:xfrm>
          <a:prstGeom prst="rect">
            <a:avLst/>
          </a:prstGeom>
          <a:solidFill>
            <a:schemeClr val="accent5">
              <a:lumMod val="20000"/>
              <a:lumOff val="8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ea typeface="+mn-lt"/>
                <a:cs typeface="+mn-lt"/>
              </a:rPr>
              <a:t>Person-centred reviews </a:t>
            </a:r>
          </a:p>
          <a:p>
            <a:pPr marL="285750" indent="-285750"/>
            <a:r>
              <a:rPr lang="en-GB" sz="1400" dirty="0">
                <a:ea typeface="+mn-lt"/>
                <a:cs typeface="+mn-lt"/>
              </a:rPr>
              <a:t>Strengths, interests, and aspirations</a:t>
            </a:r>
            <a:endParaRPr lang="en-US" sz="1400">
              <a:ea typeface="+mn-lt"/>
              <a:cs typeface="+mn-lt"/>
            </a:endParaRPr>
          </a:p>
          <a:p>
            <a:pPr marL="285750" indent="-285750"/>
            <a:r>
              <a:rPr lang="en-GB" sz="1400" dirty="0">
                <a:ea typeface="+mn-lt"/>
                <a:cs typeface="+mn-lt"/>
              </a:rPr>
              <a:t>Preferred learning styles and support strategies</a:t>
            </a:r>
            <a:endParaRPr lang="en-US" sz="1400">
              <a:ea typeface="+mn-lt"/>
              <a:cs typeface="+mn-lt"/>
            </a:endParaRPr>
          </a:p>
          <a:p>
            <a:pPr marL="285750" indent="-285750"/>
            <a:r>
              <a:rPr lang="en-GB" sz="1400" dirty="0">
                <a:ea typeface="+mn-lt"/>
                <a:cs typeface="+mn-lt"/>
              </a:rPr>
              <a:t>Voice and choices, ensuring they are central to planning.</a:t>
            </a:r>
            <a:endParaRPr lang="en-US" sz="1400">
              <a:ea typeface="+mn-lt"/>
              <a:cs typeface="+mn-lt"/>
            </a:endParaRPr>
          </a:p>
        </p:txBody>
      </p:sp>
      <p:sp>
        <p:nvSpPr>
          <p:cNvPr id="7" name="Content Placeholder 5">
            <a:extLst>
              <a:ext uri="{FF2B5EF4-FFF2-40B4-BE49-F238E27FC236}">
                <a16:creationId xmlns:a16="http://schemas.microsoft.com/office/drawing/2014/main" id="{1179DA4F-FF6B-8502-A6E5-583F6BDC449D}"/>
              </a:ext>
            </a:extLst>
          </p:cNvPr>
          <p:cNvSpPr txBox="1">
            <a:spLocks/>
          </p:cNvSpPr>
          <p:nvPr/>
        </p:nvSpPr>
        <p:spPr>
          <a:xfrm rot="360000">
            <a:off x="9249000" y="1011207"/>
            <a:ext cx="2832970" cy="1828846"/>
          </a:xfrm>
          <a:prstGeom prst="rect">
            <a:avLst/>
          </a:prstGeom>
          <a:solidFill>
            <a:srgbClr val="FFFD78"/>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t>Information sharing</a:t>
            </a:r>
            <a:endParaRPr lang="en-GB" sz="1400" b="1"/>
          </a:p>
          <a:p>
            <a:pPr marL="285750" indent="-285750"/>
            <a:r>
              <a:rPr lang="en-GB" sz="1400" dirty="0"/>
              <a:t>Share SEND documentation, support plans, and progress reports securely.</a:t>
            </a:r>
            <a:endParaRPr lang="en-GB" sz="1400" b="1"/>
          </a:p>
          <a:p>
            <a:pPr marL="285750" indent="-285750"/>
            <a:r>
              <a:rPr lang="en-GB" sz="1400" dirty="0"/>
              <a:t>Communicate with receiving schools to ensure continuity of support.</a:t>
            </a:r>
            <a:endParaRPr lang="en-GB" sz="1400" b="1">
              <a:ea typeface="+mn-lt"/>
              <a:cs typeface="+mn-lt"/>
            </a:endParaRPr>
          </a:p>
        </p:txBody>
      </p:sp>
      <p:sp>
        <p:nvSpPr>
          <p:cNvPr id="8" name="Content Placeholder 5">
            <a:extLst>
              <a:ext uri="{FF2B5EF4-FFF2-40B4-BE49-F238E27FC236}">
                <a16:creationId xmlns:a16="http://schemas.microsoft.com/office/drawing/2014/main" id="{BC543AD9-AB14-73E1-E7E2-F5C8238B4981}"/>
              </a:ext>
            </a:extLst>
          </p:cNvPr>
          <p:cNvSpPr txBox="1">
            <a:spLocks/>
          </p:cNvSpPr>
          <p:nvPr/>
        </p:nvSpPr>
        <p:spPr>
          <a:xfrm>
            <a:off x="6900866" y="3211265"/>
            <a:ext cx="4868452" cy="1463504"/>
          </a:xfrm>
          <a:prstGeom prst="rect">
            <a:avLst/>
          </a:prstGeom>
          <a:solidFill>
            <a:schemeClr val="accent2">
              <a:lumMod val="20000"/>
              <a:lumOff val="8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ea typeface="+mn-lt"/>
                <a:cs typeface="+mn-lt"/>
              </a:rPr>
              <a:t>Learning about new pupils</a:t>
            </a:r>
          </a:p>
          <a:p>
            <a:pPr marL="285750" indent="-285750"/>
            <a:r>
              <a:rPr lang="en-GB" sz="1400" dirty="0">
                <a:ea typeface="+mn-lt"/>
                <a:cs typeface="+mn-lt"/>
              </a:rPr>
              <a:t>Review previous records and reports</a:t>
            </a:r>
            <a:endParaRPr lang="en-US" sz="1400">
              <a:ea typeface="+mn-lt"/>
              <a:cs typeface="+mn-lt"/>
            </a:endParaRPr>
          </a:p>
          <a:p>
            <a:pPr marL="285750" indent="-285750"/>
            <a:r>
              <a:rPr lang="en-GB" sz="1400" dirty="0">
                <a:ea typeface="+mn-lt"/>
                <a:cs typeface="+mn-lt"/>
              </a:rPr>
              <a:t>Hold meetings with families and previous settings</a:t>
            </a:r>
            <a:endParaRPr lang="en-US" sz="1400">
              <a:ea typeface="+mn-lt"/>
              <a:cs typeface="+mn-lt"/>
            </a:endParaRPr>
          </a:p>
          <a:p>
            <a:pPr marL="285750" indent="-285750"/>
            <a:r>
              <a:rPr lang="en-GB" sz="1400" dirty="0">
                <a:ea typeface="+mn-lt"/>
                <a:cs typeface="+mn-lt"/>
              </a:rPr>
              <a:t>Offer school visits for pupils to become familiar with the environment.</a:t>
            </a:r>
            <a:endParaRPr lang="en-US" sz="1400">
              <a:ea typeface="+mn-lt"/>
              <a:cs typeface="+mn-lt"/>
            </a:endParaRPr>
          </a:p>
        </p:txBody>
      </p:sp>
      <p:sp>
        <p:nvSpPr>
          <p:cNvPr id="9" name="Content Placeholder 5">
            <a:extLst>
              <a:ext uri="{FF2B5EF4-FFF2-40B4-BE49-F238E27FC236}">
                <a16:creationId xmlns:a16="http://schemas.microsoft.com/office/drawing/2014/main" id="{D6C0A68F-EA64-99D9-875C-441EABCF0A7E}"/>
              </a:ext>
            </a:extLst>
          </p:cNvPr>
          <p:cNvSpPr txBox="1">
            <a:spLocks/>
          </p:cNvSpPr>
          <p:nvPr/>
        </p:nvSpPr>
        <p:spPr>
          <a:xfrm>
            <a:off x="3349440" y="5170797"/>
            <a:ext cx="3114807" cy="1682709"/>
          </a:xfrm>
          <a:prstGeom prst="rect">
            <a:avLst/>
          </a:prstGeom>
          <a:solidFill>
            <a:schemeClr val="accent5">
              <a:lumMod val="20000"/>
              <a:lumOff val="8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ea typeface="+mn-lt"/>
                <a:cs typeface="+mn-lt"/>
              </a:rPr>
              <a:t>Future planning support</a:t>
            </a:r>
          </a:p>
          <a:p>
            <a:pPr marL="0" indent="0">
              <a:buNone/>
            </a:pPr>
            <a:r>
              <a:rPr lang="en-GB" sz="1400" dirty="0">
                <a:ea typeface="+mn-lt"/>
                <a:cs typeface="+mn-lt"/>
              </a:rPr>
              <a:t>Encouraging goal-setting for education, work, and independence</a:t>
            </a:r>
            <a:endParaRPr lang="en-US" sz="1400">
              <a:ea typeface="+mn-lt"/>
              <a:cs typeface="+mn-lt"/>
            </a:endParaRPr>
          </a:p>
          <a:p>
            <a:pPr marL="0" indent="0">
              <a:buNone/>
            </a:pPr>
            <a:r>
              <a:rPr lang="en-GB" sz="1400" dirty="0">
                <a:ea typeface="+mn-lt"/>
                <a:cs typeface="+mn-lt"/>
              </a:rPr>
              <a:t>Linking with external agencies</a:t>
            </a:r>
            <a:endParaRPr lang="en-US" sz="1400">
              <a:ea typeface="+mn-lt"/>
              <a:cs typeface="+mn-lt"/>
            </a:endParaRPr>
          </a:p>
          <a:p>
            <a:pPr marL="0" indent="0">
              <a:buNone/>
            </a:pPr>
            <a:r>
              <a:rPr lang="en-GB" sz="1400" dirty="0">
                <a:ea typeface="+mn-lt"/>
                <a:cs typeface="+mn-lt"/>
              </a:rPr>
              <a:t>Supporting life skills development.</a:t>
            </a:r>
            <a:endParaRPr lang="en-US" sz="1400">
              <a:ea typeface="+mn-lt"/>
              <a:cs typeface="+mn-lt"/>
            </a:endParaRPr>
          </a:p>
        </p:txBody>
      </p:sp>
      <p:sp>
        <p:nvSpPr>
          <p:cNvPr id="10" name="Content Placeholder 5">
            <a:extLst>
              <a:ext uri="{FF2B5EF4-FFF2-40B4-BE49-F238E27FC236}">
                <a16:creationId xmlns:a16="http://schemas.microsoft.com/office/drawing/2014/main" id="{8C4FF851-2FCA-5C79-2389-8F0F32BADA85}"/>
              </a:ext>
            </a:extLst>
          </p:cNvPr>
          <p:cNvSpPr txBox="1">
            <a:spLocks/>
          </p:cNvSpPr>
          <p:nvPr/>
        </p:nvSpPr>
        <p:spPr>
          <a:xfrm rot="180000">
            <a:off x="6878075" y="4964895"/>
            <a:ext cx="4440478" cy="1651394"/>
          </a:xfrm>
          <a:prstGeom prst="rect">
            <a:avLst/>
          </a:prstGeom>
          <a:solidFill>
            <a:schemeClr val="accent6">
              <a:lumMod val="20000"/>
              <a:lumOff val="8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ea typeface="+mn-lt"/>
                <a:cs typeface="+mn-lt"/>
              </a:rPr>
              <a:t>Building relationships with parents/carers </a:t>
            </a:r>
          </a:p>
          <a:p>
            <a:pPr marL="285750" indent="-285750"/>
            <a:r>
              <a:rPr lang="en-GB" sz="1400" dirty="0">
                <a:ea typeface="+mn-lt"/>
                <a:cs typeface="+mn-lt"/>
              </a:rPr>
              <a:t>Hold introductory meetings to establish trust</a:t>
            </a:r>
            <a:endParaRPr lang="en-US" sz="1400">
              <a:ea typeface="+mn-lt"/>
              <a:cs typeface="+mn-lt"/>
            </a:endParaRPr>
          </a:p>
          <a:p>
            <a:pPr marL="285750" indent="-285750"/>
            <a:r>
              <a:rPr lang="en-GB" sz="1400" dirty="0">
                <a:ea typeface="+mn-lt"/>
                <a:cs typeface="+mn-lt"/>
              </a:rPr>
              <a:t>Maintain open communication channels (Class Dojo, email, phone, meetings)</a:t>
            </a:r>
            <a:endParaRPr lang="en-US" sz="1400">
              <a:ea typeface="+mn-lt"/>
              <a:cs typeface="+mn-lt"/>
            </a:endParaRPr>
          </a:p>
          <a:p>
            <a:pPr marL="285750" indent="-285750"/>
            <a:r>
              <a:rPr lang="en-GB" sz="1400" dirty="0">
                <a:ea typeface="+mn-lt"/>
                <a:cs typeface="+mn-lt"/>
              </a:rPr>
              <a:t>Provide clear guidance on school routines and expectations</a:t>
            </a:r>
            <a:endParaRPr lang="en-US" sz="1400">
              <a:ea typeface="+mn-lt"/>
              <a:cs typeface="+mn-lt"/>
            </a:endParaRPr>
          </a:p>
        </p:txBody>
      </p:sp>
      <p:sp>
        <p:nvSpPr>
          <p:cNvPr id="11" name="Content Placeholder 5">
            <a:extLst>
              <a:ext uri="{FF2B5EF4-FFF2-40B4-BE49-F238E27FC236}">
                <a16:creationId xmlns:a16="http://schemas.microsoft.com/office/drawing/2014/main" id="{6596D6AD-F529-CB5B-295B-8DB51D5726E4}"/>
              </a:ext>
            </a:extLst>
          </p:cNvPr>
          <p:cNvSpPr txBox="1">
            <a:spLocks/>
          </p:cNvSpPr>
          <p:nvPr/>
        </p:nvSpPr>
        <p:spPr>
          <a:xfrm rot="21420000">
            <a:off x="2931570" y="3231663"/>
            <a:ext cx="3647163" cy="1682708"/>
          </a:xfrm>
          <a:prstGeom prst="rect">
            <a:avLst/>
          </a:prstGeom>
          <a:solidFill>
            <a:srgbClr val="FFFD78"/>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ea typeface="+mn-lt"/>
                <a:cs typeface="+mn-lt"/>
              </a:rPr>
              <a:t>Staff understanding</a:t>
            </a:r>
            <a:endParaRPr lang="en-US" sz="1400" b="1">
              <a:ea typeface="+mn-lt"/>
              <a:cs typeface="+mn-lt"/>
            </a:endParaRPr>
          </a:p>
          <a:p>
            <a:pPr marL="285750" indent="-285750"/>
            <a:r>
              <a:rPr lang="en-GB" sz="1400" dirty="0">
                <a:ea typeface="+mn-lt"/>
                <a:cs typeface="+mn-lt"/>
              </a:rPr>
              <a:t>One-page profiles summarising key needs and strategies</a:t>
            </a:r>
            <a:endParaRPr lang="en-US" sz="1400" dirty="0">
              <a:ea typeface="+mn-lt"/>
              <a:cs typeface="+mn-lt"/>
            </a:endParaRPr>
          </a:p>
          <a:p>
            <a:pPr marL="285750" indent="-285750"/>
            <a:r>
              <a:rPr lang="en-GB" sz="1400" dirty="0">
                <a:ea typeface="+mn-lt"/>
                <a:cs typeface="+mn-lt"/>
              </a:rPr>
              <a:t>Briefings before the pupil starts</a:t>
            </a:r>
            <a:endParaRPr lang="en-US" sz="1400">
              <a:ea typeface="+mn-lt"/>
              <a:cs typeface="+mn-lt"/>
            </a:endParaRPr>
          </a:p>
          <a:p>
            <a:pPr marL="285750" indent="-285750"/>
            <a:r>
              <a:rPr lang="en-GB" sz="1400" dirty="0">
                <a:ea typeface="+mn-lt"/>
                <a:cs typeface="+mn-lt"/>
              </a:rPr>
              <a:t>Ongoing updates from the SENDCo and pastoral team</a:t>
            </a:r>
            <a:endParaRPr lang="en-US" sz="1400"/>
          </a:p>
        </p:txBody>
      </p:sp>
      <p:sp>
        <p:nvSpPr>
          <p:cNvPr id="12" name="Content Placeholder 5">
            <a:extLst>
              <a:ext uri="{FF2B5EF4-FFF2-40B4-BE49-F238E27FC236}">
                <a16:creationId xmlns:a16="http://schemas.microsoft.com/office/drawing/2014/main" id="{0D83FC5F-2C8B-7D45-9CEB-ACBAB4D9DD32}"/>
              </a:ext>
            </a:extLst>
          </p:cNvPr>
          <p:cNvSpPr txBox="1">
            <a:spLocks/>
          </p:cNvSpPr>
          <p:nvPr/>
        </p:nvSpPr>
        <p:spPr>
          <a:xfrm>
            <a:off x="305366" y="3878560"/>
            <a:ext cx="2425876" cy="2726543"/>
          </a:xfrm>
          <a:prstGeom prst="rect">
            <a:avLst/>
          </a:prstGeom>
          <a:solidFill>
            <a:schemeClr val="tx2">
              <a:lumMod val="10000"/>
              <a:lumOff val="90000"/>
            </a:schemeClr>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b="1" dirty="0">
                <a:ea typeface="+mn-lt"/>
                <a:cs typeface="+mn-lt"/>
              </a:rPr>
              <a:t>Supporting new pupils</a:t>
            </a:r>
          </a:p>
          <a:p>
            <a:pPr marL="285750" indent="-285750"/>
            <a:r>
              <a:rPr lang="en-GB" sz="1400" dirty="0">
                <a:ea typeface="+mn-lt"/>
                <a:cs typeface="+mn-lt"/>
              </a:rPr>
              <a:t>Providing welcome sessions and buddy systems</a:t>
            </a:r>
            <a:endParaRPr lang="en-US" sz="1400" dirty="0">
              <a:ea typeface="+mn-lt"/>
              <a:cs typeface="+mn-lt"/>
            </a:endParaRPr>
          </a:p>
          <a:p>
            <a:pPr marL="285750" indent="-285750"/>
            <a:r>
              <a:rPr lang="en-GB" sz="1400" dirty="0">
                <a:ea typeface="+mn-lt"/>
                <a:cs typeface="+mn-lt"/>
              </a:rPr>
              <a:t>Offering visual guides and social stories for pupils who need extra reassurance</a:t>
            </a:r>
            <a:endParaRPr lang="en-US" sz="1400" dirty="0">
              <a:ea typeface="+mn-lt"/>
              <a:cs typeface="+mn-lt"/>
            </a:endParaRPr>
          </a:p>
          <a:p>
            <a:pPr marL="285750" indent="-285750"/>
            <a:r>
              <a:rPr lang="en-GB" sz="1400" dirty="0">
                <a:ea typeface="+mn-lt"/>
                <a:cs typeface="+mn-lt"/>
              </a:rPr>
              <a:t>Ensuring staff availability for questions and emotional support</a:t>
            </a:r>
            <a:endParaRPr lang="en-US" sz="1400">
              <a:ea typeface="+mn-lt"/>
              <a:cs typeface="+mn-lt"/>
            </a:endParaRPr>
          </a:p>
        </p:txBody>
      </p:sp>
    </p:spTree>
    <p:extLst>
      <p:ext uri="{BB962C8B-B14F-4D97-AF65-F5344CB8AC3E}">
        <p14:creationId xmlns:p14="http://schemas.microsoft.com/office/powerpoint/2010/main" val="667269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05E9F3-3B50-47EA-72ED-FE496297508E}"/>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A6A4C5FF-F6C6-8DD9-A690-1609E6A01AE9}"/>
              </a:ext>
            </a:extLst>
          </p:cNvPr>
          <p:cNvSpPr>
            <a:spLocks noGrp="1"/>
          </p:cNvSpPr>
          <p:nvPr>
            <p:ph type="title"/>
          </p:nvPr>
        </p:nvSpPr>
        <p:spPr>
          <a:xfrm>
            <a:off x="-1385" y="-2087"/>
            <a:ext cx="5814240" cy="1556870"/>
          </a:xfrm>
        </p:spPr>
        <p:txBody>
          <a:bodyPr anchor="b">
            <a:normAutofit/>
          </a:bodyPr>
          <a:lstStyle/>
          <a:p>
            <a:r>
              <a:rPr lang="en-GB" sz="2500" b="1">
                <a:latin typeface="Calibri" panose="020F0502020204030204" pitchFamily="34" charset="0"/>
                <a:cs typeface="Calibri" panose="020F0502020204030204" pitchFamily="34" charset="0"/>
              </a:rPr>
              <a:t>13. Where to find the Local Authority’s Local Offer (a guide to all the services and support available in the area)</a:t>
            </a:r>
            <a:br>
              <a:rPr lang="en-GB" sz="2500">
                <a:latin typeface="Calibri" panose="020F0502020204030204" pitchFamily="34" charset="0"/>
                <a:cs typeface="Calibri" panose="020F0502020204030204" pitchFamily="34" charset="0"/>
              </a:rPr>
            </a:br>
            <a:endParaRPr lang="en-GB" sz="250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8CFF424B-C4A3-E02A-9958-852790BFECD0}"/>
              </a:ext>
            </a:extLst>
          </p:cNvPr>
          <p:cNvSpPr>
            <a:spLocks noGrp="1"/>
          </p:cNvSpPr>
          <p:nvPr>
            <p:ph idx="1"/>
          </p:nvPr>
        </p:nvSpPr>
        <p:spPr>
          <a:xfrm>
            <a:off x="144752" y="1295830"/>
            <a:ext cx="5814239" cy="3461155"/>
          </a:xfrm>
        </p:spPr>
        <p:txBody>
          <a:bodyPr vert="horz" lIns="91440" tIns="45720" rIns="91440" bIns="45720" rtlCol="0" anchor="t">
            <a:normAutofit/>
          </a:bodyPr>
          <a:lstStyle/>
          <a:p>
            <a:pPr marL="0" indent="0">
              <a:buNone/>
            </a:pPr>
            <a:r>
              <a:rPr lang="en-GB" sz="2000">
                <a:latin typeface="Calibri"/>
                <a:ea typeface="Calibri"/>
                <a:cs typeface="Calibri"/>
              </a:rPr>
              <a:t>The Local Offer is an online guide to all the services and support available in your area for children and young people with special educational needs or disabilities, and for their families. It includes information about education, health, social care, activities, and support groups.</a:t>
            </a:r>
          </a:p>
          <a:p>
            <a:pPr marL="0" indent="0">
              <a:buNone/>
            </a:pPr>
            <a:endParaRPr lang="en-GB" sz="2000">
              <a:latin typeface="Calibri" panose="020F0502020204030204" pitchFamily="34" charset="0"/>
              <a:ea typeface="Calibri"/>
              <a:cs typeface="Calibri" panose="020F0502020204030204" pitchFamily="34" charset="0"/>
            </a:endParaRPr>
          </a:p>
          <a:p>
            <a:pPr marL="0" indent="0">
              <a:buNone/>
            </a:pPr>
            <a:r>
              <a:rPr lang="en-GB" sz="2000">
                <a:latin typeface="Calibri"/>
                <a:ea typeface="Calibri"/>
                <a:cs typeface="Calibri"/>
                <a:hlinkClick r:id="" action="ppaction://noaction"/>
              </a:rPr>
              <a:t>Bedford Borough Local Offer</a:t>
            </a:r>
          </a:p>
          <a:p>
            <a:pPr marL="0" indent="0">
              <a:buNone/>
            </a:pPr>
            <a:endParaRPr lang="en-GB" sz="2000">
              <a:highlight>
                <a:srgbClr val="FFFF00"/>
              </a:highlight>
              <a:latin typeface="Calibri" panose="020F0502020204030204" pitchFamily="34" charset="0"/>
              <a:cs typeface="Calibri" panose="020F0502020204030204" pitchFamily="34" charset="0"/>
            </a:endParaRPr>
          </a:p>
          <a:p>
            <a:pPr marL="0" indent="0">
              <a:buNone/>
            </a:pPr>
            <a:endParaRPr lang="en-GB" sz="2000">
              <a:highlight>
                <a:srgbClr val="FFFF00"/>
              </a:highligh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8607AFB-C0C9-8387-366B-95481441D0B0}"/>
              </a:ext>
            </a:extLst>
          </p:cNvPr>
          <p:cNvPicPr>
            <a:picLocks noChangeAspect="1"/>
          </p:cNvPicPr>
          <p:nvPr/>
        </p:nvPicPr>
        <p:blipFill>
          <a:blip r:embed="rId2"/>
          <a:stretch>
            <a:fillRect/>
          </a:stretch>
        </p:blipFill>
        <p:spPr>
          <a:xfrm>
            <a:off x="5696479" y="135424"/>
            <a:ext cx="6499909" cy="2650774"/>
          </a:xfrm>
          <a:prstGeom prst="rect">
            <a:avLst/>
          </a:prstGeom>
        </p:spPr>
      </p:pic>
      <p:pic>
        <p:nvPicPr>
          <p:cNvPr id="2" name="Picture 1">
            <a:extLst>
              <a:ext uri="{FF2B5EF4-FFF2-40B4-BE49-F238E27FC236}">
                <a16:creationId xmlns:a16="http://schemas.microsoft.com/office/drawing/2014/main" id="{25FF5AB1-9455-4900-D855-49B414420BE9}"/>
              </a:ext>
            </a:extLst>
          </p:cNvPr>
          <p:cNvPicPr>
            <a:picLocks noChangeAspect="1"/>
          </p:cNvPicPr>
          <p:nvPr/>
        </p:nvPicPr>
        <p:blipFill>
          <a:blip r:embed="rId3"/>
          <a:stretch>
            <a:fillRect/>
          </a:stretch>
        </p:blipFill>
        <p:spPr>
          <a:xfrm>
            <a:off x="5692561" y="3032306"/>
            <a:ext cx="6489471" cy="2669338"/>
          </a:xfrm>
          <a:prstGeom prst="rect">
            <a:avLst/>
          </a:prstGeom>
        </p:spPr>
      </p:pic>
      <p:sp>
        <p:nvSpPr>
          <p:cNvPr id="14" name="Rectangle 13">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Go Home 6">
            <a:hlinkClick r:id="" action="ppaction://noaction" highlightClick="1"/>
            <a:extLst>
              <a:ext uri="{FF2B5EF4-FFF2-40B4-BE49-F238E27FC236}">
                <a16:creationId xmlns:a16="http://schemas.microsoft.com/office/drawing/2014/main" id="{034A29A1-3851-45D0-82A2-90880DC21F3E}"/>
              </a:ext>
            </a:extLst>
          </p:cNvPr>
          <p:cNvSpPr/>
          <p:nvPr/>
        </p:nvSpPr>
        <p:spPr>
          <a:xfrm>
            <a:off x="11429999" y="6164101"/>
            <a:ext cx="681318" cy="56720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51981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632DEB4B185B4D978043E42922C15B" ma:contentTypeVersion="1" ma:contentTypeDescription="Create a new document." ma:contentTypeScope="" ma:versionID="fad8f7e7f881b971a60cdc27c9be7c7c">
  <xsd:schema xmlns:xsd="http://www.w3.org/2001/XMLSchema" xmlns:xs="http://www.w3.org/2001/XMLSchema" xmlns:p="http://schemas.microsoft.com/office/2006/metadata/properties" xmlns:ns2="ebae9368-d53d-4278-9d4d-7ba2c3c5c28e" targetNamespace="http://schemas.microsoft.com/office/2006/metadata/properties" ma:root="true" ma:fieldsID="78ea4611309bdf640036ab39f2c4c12e" ns2:_="">
    <xsd:import namespace="ebae9368-d53d-4278-9d4d-7ba2c3c5c2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ae9368-d53d-4278-9d4d-7ba2c3c5c2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250D2B-C7D4-44AD-BF84-75B019056D28}">
  <ds:schemaRefs>
    <ds:schemaRef ds:uri="be63781a-12b0-4385-b33e-18e20ffa67f2"/>
    <ds:schemaRef ds:uri="http://purl.org/dc/terms/"/>
    <ds:schemaRef ds:uri="http://schemas.microsoft.com/office/2006/documentManagement/types"/>
    <ds:schemaRef ds:uri="http://purl.org/dc/elements/1.1/"/>
    <ds:schemaRef ds:uri="d4782815-9a37-4db7-a97d-7e4f5800f36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dcmitype/"/>
    <ds:schemaRef ds:uri="ebae9368-d53d-4278-9d4d-7ba2c3c5c28e"/>
    <ds:schemaRef ds:uri="9374588c-7358-4bd5-be26-686685741b74"/>
  </ds:schemaRefs>
</ds:datastoreItem>
</file>

<file path=customXml/itemProps2.xml><?xml version="1.0" encoding="utf-8"?>
<ds:datastoreItem xmlns:ds="http://schemas.openxmlformats.org/officeDocument/2006/customXml" ds:itemID="{6A8A675F-2001-4783-B2EE-D062A9FB36B7}">
  <ds:schemaRefs>
    <ds:schemaRef ds:uri="http://schemas.microsoft.com/sharepoint/v3/contenttype/forms"/>
  </ds:schemaRefs>
</ds:datastoreItem>
</file>

<file path=customXml/itemProps3.xml><?xml version="1.0" encoding="utf-8"?>
<ds:datastoreItem xmlns:ds="http://schemas.openxmlformats.org/officeDocument/2006/customXml" ds:itemID="{796E6B39-972E-4757-8C6E-5C7FE611D9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ae9368-d53d-4278-9d4d-7ba2c3c5c2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2995</TotalTime>
  <Words>3755</Words>
  <Application>Microsoft Office PowerPoint</Application>
  <PresentationFormat>Widescreen</PresentationFormat>
  <Paragraphs>395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SEND Information Report</vt:lpstr>
      <vt:lpstr>Contents</vt:lpstr>
      <vt:lpstr>1. The different kinds of needs we are proud to support at our school </vt:lpstr>
      <vt:lpstr>1. The different kinds of needs we are proud to support at our school </vt:lpstr>
      <vt:lpstr>2. Who you can talk to about support for children with additional needs </vt:lpstr>
      <vt:lpstr>3. The skills and training of our staff, and how we bring in extra expert help when needed </vt:lpstr>
      <vt:lpstr>4. How we notice and understand when a child may need extra support </vt:lpstr>
      <vt:lpstr>4. How we notice and understand when a child may need extra support </vt:lpstr>
      <vt:lpstr>5a . How we check that support is making a difference​   </vt:lpstr>
      <vt:lpstr>5b. How we celebrate and track children’s progress  </vt:lpstr>
      <vt:lpstr>5b. How we celebrate and track children’s progress</vt:lpstr>
      <vt:lpstr>  5b. How we celebrate and track children’s progress   </vt:lpstr>
      <vt:lpstr>5c. Our positive approach to teaching and learning </vt:lpstr>
      <vt:lpstr>5d. How we adapt lessons and classrooms to help every child succeed </vt:lpstr>
      <vt:lpstr>5e. Extra help that can be offered when it’s needed​ </vt:lpstr>
      <vt:lpstr>5f. How all children are included in every part of school life​</vt:lpstr>
      <vt:lpstr>5g. Support for children’s wellbeing, confidence and friendships​  </vt:lpstr>
      <vt:lpstr>6. How we make sure the right equipment and facilities are available for children </vt:lpstr>
      <vt:lpstr>7. How we work together with parents and carers to support every child’s journey </vt:lpstr>
      <vt:lpstr>8. How we listen to children and young people and involve them in decisions about their learning </vt:lpstr>
      <vt:lpstr>9. How parents and carers can share concerns and know they will be listened to </vt:lpstr>
      <vt:lpstr>10. How we work closely with other services and organisations to support children and families </vt:lpstr>
      <vt:lpstr>11. Where parents and carers can find extra advice, help and support </vt:lpstr>
      <vt:lpstr>12. How we support children as they move on to new schools or prepare for adult life </vt:lpstr>
      <vt:lpstr>13. Where to find the Local Authority’s Local Offer (a guide to all the services and support available in the area)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 Information Report</dc:title>
  <dc:creator>Emma Burley-Smith [Student-EDU]</dc:creator>
  <cp:lastModifiedBy>JMatthews</cp:lastModifiedBy>
  <cp:revision>845</cp:revision>
  <dcterms:created xsi:type="dcterms:W3CDTF">2025-09-08T09:46:34Z</dcterms:created>
  <dcterms:modified xsi:type="dcterms:W3CDTF">2026-09-08T14:43:27Z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0x010100D0632DEB4B185B4D978043E42922C15B</vt:lpwstr>
  </property>
  <property fmtid="{D5CDD505-2E9C-101B-9397-08002B2CF9AE}" pid="3" name="MediaServiceImageTags">
    <vt:lpwstr/>
  </property>
  <property fmtid="{D5CDD505-2E9C-101B-9397-08002B2CF9AE}" pid="4" name="Order">
    <vt:r8>604200</vt:r8>
  </property>
</Properties>
</file>